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28"/>
  </p:notesMasterIdLst>
  <p:sldIdLst>
    <p:sldId id="256" r:id="rId2"/>
    <p:sldId id="928" r:id="rId3"/>
    <p:sldId id="929" r:id="rId4"/>
    <p:sldId id="835" r:id="rId5"/>
    <p:sldId id="930" r:id="rId6"/>
    <p:sldId id="922" r:id="rId7"/>
    <p:sldId id="942" r:id="rId8"/>
    <p:sldId id="931" r:id="rId9"/>
    <p:sldId id="943" r:id="rId10"/>
    <p:sldId id="920" r:id="rId11"/>
    <p:sldId id="932" r:id="rId12"/>
    <p:sldId id="923" r:id="rId13"/>
    <p:sldId id="933" r:id="rId14"/>
    <p:sldId id="924" r:id="rId15"/>
    <p:sldId id="934" r:id="rId16"/>
    <p:sldId id="944" r:id="rId17"/>
    <p:sldId id="938" r:id="rId18"/>
    <p:sldId id="939" r:id="rId19"/>
    <p:sldId id="926" r:id="rId20"/>
    <p:sldId id="940" r:id="rId21"/>
    <p:sldId id="935" r:id="rId22"/>
    <p:sldId id="936" r:id="rId23"/>
    <p:sldId id="927" r:id="rId24"/>
    <p:sldId id="941" r:id="rId25"/>
    <p:sldId id="904" r:id="rId26"/>
    <p:sldId id="937" r:id="rId27"/>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Deck" id="{C07C3605-67E1-4A9F-93E0-3AB08003EB0D}">
          <p14:sldIdLst>
            <p14:sldId id="256"/>
            <p14:sldId id="928"/>
            <p14:sldId id="929"/>
            <p14:sldId id="835"/>
            <p14:sldId id="930"/>
            <p14:sldId id="922"/>
            <p14:sldId id="942"/>
            <p14:sldId id="931"/>
            <p14:sldId id="943"/>
            <p14:sldId id="920"/>
            <p14:sldId id="932"/>
            <p14:sldId id="923"/>
            <p14:sldId id="933"/>
            <p14:sldId id="924"/>
            <p14:sldId id="934"/>
            <p14:sldId id="944"/>
            <p14:sldId id="938"/>
            <p14:sldId id="939"/>
            <p14:sldId id="926"/>
            <p14:sldId id="940"/>
            <p14:sldId id="935"/>
            <p14:sldId id="936"/>
            <p14:sldId id="927"/>
            <p14:sldId id="941"/>
            <p14:sldId id="904"/>
            <p14:sldId id="9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3B"/>
    <a:srgbClr val="CE1126"/>
    <a:srgbClr val="002776"/>
    <a:srgbClr val="FFDF00"/>
    <a:srgbClr val="6C8C1A"/>
    <a:srgbClr val="00383B"/>
    <a:srgbClr val="006341"/>
    <a:srgbClr val="40BAD2"/>
    <a:srgbClr val="FFE089"/>
    <a:srgbClr val="FFD4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6" autoAdjust="0"/>
    <p:restoredTop sz="95359" autoAdjust="0"/>
  </p:normalViewPr>
  <p:slideViewPr>
    <p:cSldViewPr snapToGrid="0">
      <p:cViewPr>
        <p:scale>
          <a:sx n="60" d="100"/>
          <a:sy n="60" d="100"/>
        </p:scale>
        <p:origin x="1206" y="711"/>
      </p:cViewPr>
      <p:guideLst/>
    </p:cSldViewPr>
  </p:slideViewPr>
  <p:notesTextViewPr>
    <p:cViewPr>
      <p:scale>
        <a:sx n="1" d="1"/>
        <a:sy n="1" d="1"/>
      </p:scale>
      <p:origin x="0" y="0"/>
    </p:cViewPr>
  </p:notesTextViewPr>
  <p:sorterViewPr>
    <p:cViewPr>
      <p:scale>
        <a:sx n="100" d="100"/>
        <a:sy n="100" d="100"/>
      </p:scale>
      <p:origin x="0" y="-150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B3131604-79F0-41E2-95AC-461136B7E6BB}" type="datetimeFigureOut">
              <a:rPr lang="en-US" smtClean="0"/>
              <a:t>3/25/2020</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3D031A2F-5852-4896-9D29-7F1230698056}" type="slidenum">
              <a:rPr lang="en-US" smtClean="0"/>
              <a:t>‹#›</a:t>
            </a:fld>
            <a:endParaRPr lang="en-US"/>
          </a:p>
        </p:txBody>
      </p:sp>
    </p:spTree>
    <p:extLst>
      <p:ext uri="{BB962C8B-B14F-4D97-AF65-F5344CB8AC3E}">
        <p14:creationId xmlns:p14="http://schemas.microsoft.com/office/powerpoint/2010/main" val="54935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TITLE: “</a:t>
            </a:r>
            <a:r>
              <a:rPr lang="en-US" sz="1200" b="1" kern="1200" dirty="0">
                <a:solidFill>
                  <a:schemeClr val="tx1"/>
                </a:solidFill>
                <a:effectLst/>
                <a:latin typeface="+mn-lt"/>
                <a:ea typeface="+mn-ea"/>
                <a:cs typeface="+mn-cs"/>
              </a:rPr>
              <a:t>Complete your Course during the Crisis this Semester</a:t>
            </a:r>
            <a:r>
              <a:rPr lang="en-US" sz="1200" kern="1200" dirty="0">
                <a:solidFill>
                  <a:schemeClr val="tx1"/>
                </a:solidFill>
                <a:effectLst/>
                <a:latin typeface="+mn-lt"/>
                <a:ea typeface="+mn-ea"/>
                <a:cs typeface="+mn-cs"/>
              </a:rPr>
              <a:t>: A checklist for online migration.”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COVID19 forced Arizona State University to make the rapid change from classroom to online teaching for 75,000 students in less than two weeks.  Dale P. Johnson, director of digital innovation, will present a 7 step process to guide faculty as they move their courses online in this crisis.  Following this process will help ensure you can continue teaching for the remainder of this semester to enable students to successfully complete your course.   </a:t>
            </a:r>
            <a:endParaRPr lang="en-US" dirty="0"/>
          </a:p>
        </p:txBody>
      </p:sp>
      <p:sp>
        <p:nvSpPr>
          <p:cNvPr id="4" name="Slide Number Placeholder 3"/>
          <p:cNvSpPr>
            <a:spLocks noGrp="1"/>
          </p:cNvSpPr>
          <p:nvPr>
            <p:ph type="sldNum" sz="quarter" idx="5"/>
          </p:nvPr>
        </p:nvSpPr>
        <p:spPr/>
        <p:txBody>
          <a:bodyPr/>
          <a:lstStyle/>
          <a:p>
            <a:fld id="{3D031A2F-5852-4896-9D29-7F1230698056}" type="slidenum">
              <a:rPr lang="en-US" smtClean="0"/>
              <a:t>1</a:t>
            </a:fld>
            <a:endParaRPr lang="en-US"/>
          </a:p>
        </p:txBody>
      </p:sp>
    </p:spTree>
    <p:extLst>
      <p:ext uri="{BB962C8B-B14F-4D97-AF65-F5344CB8AC3E}">
        <p14:creationId xmlns:p14="http://schemas.microsoft.com/office/powerpoint/2010/main" val="64999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31A2F-5852-4896-9D29-7F1230698056}" type="slidenum">
              <a:rPr lang="en-US" smtClean="0"/>
              <a:t>4</a:t>
            </a:fld>
            <a:endParaRPr lang="en-US"/>
          </a:p>
        </p:txBody>
      </p:sp>
    </p:spTree>
    <p:extLst>
      <p:ext uri="{BB962C8B-B14F-4D97-AF65-F5344CB8AC3E}">
        <p14:creationId xmlns:p14="http://schemas.microsoft.com/office/powerpoint/2010/main" val="320123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31A2F-5852-4896-9D29-7F1230698056}" type="slidenum">
              <a:rPr lang="en-US" smtClean="0"/>
              <a:t>5</a:t>
            </a:fld>
            <a:endParaRPr lang="en-US"/>
          </a:p>
        </p:txBody>
      </p:sp>
    </p:spTree>
    <p:extLst>
      <p:ext uri="{BB962C8B-B14F-4D97-AF65-F5344CB8AC3E}">
        <p14:creationId xmlns:p14="http://schemas.microsoft.com/office/powerpoint/2010/main" val="404834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2AF370-AD2C-478C-9CB5-72F3E5575329}" type="datetime1">
              <a:rPr lang="en-US" smtClean="0"/>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972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D56AE9-F317-4616-B827-55CD55B22C48}" type="datetime1">
              <a:rPr lang="en-US" smtClean="0"/>
              <a:t>3/25/2020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2069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F13F9A-E2D9-4CC4-90E1-F8D817D08952}" type="datetime1">
              <a:rPr lang="en-US" smtClean="0"/>
              <a:t>3/25/2020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7037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BBA229-2376-4481-BA64-CC58200D10E0}" type="datetime1">
              <a:rPr lang="en-US" smtClean="0"/>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4814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19C58A-FABB-46C6-A627-7B4CADC33C9B}" type="datetime1">
              <a:rPr lang="en-US" smtClean="0"/>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747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173555-A9C9-4F34-A5FA-5FDDB459F395}" type="datetime1">
              <a:rPr lang="en-US" smtClean="0"/>
              <a:t>3/25/2020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994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C7FCFB05-3D45-4050-84B8-7DE85B1D17F1}" type="datetime1">
              <a:rPr lang="en-US" smtClean="0"/>
              <a:t>3/25/2020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196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725AA045-AD91-4B4D-B792-B23B2D4143DF}" type="datetime1">
              <a:rPr lang="en-US" smtClean="0"/>
              <a:t>3/25/2020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3187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902F102-28B7-42DC-9674-5DE4C87772D6}" type="datetime1">
              <a:rPr lang="en-US" smtClean="0"/>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0715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C1B5F57E-C82F-4CC0-9BD1-9ACB9408B23E}" type="datetime1">
              <a:rPr lang="en-US" smtClean="0"/>
              <a:t>3/25/2020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9281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083AB4BF-7DE1-41B9-8482-E44CF25E52F7}" type="datetime1">
              <a:rPr lang="en-US" smtClean="0"/>
              <a:t>3/25/2020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37365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274B9CCF-E4C3-460A-A65D-D7E2F764E036}" type="datetime1">
              <a:rPr lang="en-US" smtClean="0"/>
              <a:t>3/25/2020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3318780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image" Target="../media/image25.jf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image" Target="../media/image33.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g"/><Relationship Id="rId15" Type="http://schemas.openxmlformats.org/officeDocument/2006/relationships/image" Target="../media/image15.jp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udgvirtual.udg.mx/covid19/"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www.udg.mx/es/tics-covid19"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f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fif"/><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fif"/></Relationships>
</file>

<file path=ppt/slides/_rels/slide5.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EBFC1D-69F4-4BDE-93C5-A9A28981837C}"/>
              </a:ext>
            </a:extLst>
          </p:cNvPr>
          <p:cNvSpPr>
            <a:spLocks noGrp="1"/>
          </p:cNvSpPr>
          <p:nvPr>
            <p:ph type="sldNum" sz="quarter" idx="12"/>
          </p:nvPr>
        </p:nvSpPr>
        <p:spPr/>
        <p:txBody>
          <a:bodyPr/>
          <a:lstStyle/>
          <a:p>
            <a:fld id="{4FAB73BC-B049-4115-A692-8D63A059BFB8}" type="slidenum">
              <a:rPr lang="en-US" smtClean="0"/>
              <a:pPr/>
              <a:t>1</a:t>
            </a:fld>
            <a:endParaRPr lang="en-US" dirty="0"/>
          </a:p>
        </p:txBody>
      </p:sp>
      <p:sp>
        <p:nvSpPr>
          <p:cNvPr id="5" name="Rectangle 4">
            <a:extLst>
              <a:ext uri="{FF2B5EF4-FFF2-40B4-BE49-F238E27FC236}">
                <a16:creationId xmlns:a16="http://schemas.microsoft.com/office/drawing/2014/main" id="{CB20816B-6FB8-4E77-9407-3ACC6F1F406C}"/>
              </a:ext>
            </a:extLst>
          </p:cNvPr>
          <p:cNvSpPr/>
          <p:nvPr/>
        </p:nvSpPr>
        <p:spPr>
          <a:xfrm>
            <a:off x="11820088" y="6417578"/>
            <a:ext cx="344974" cy="303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brandguide.asu.edu/sites/default/files/endorsed/reversed/asu_university_design_institute_horiz_rgb_white_600ppi.png">
            <a:extLst>
              <a:ext uri="{FF2B5EF4-FFF2-40B4-BE49-F238E27FC236}">
                <a16:creationId xmlns:a16="http://schemas.microsoft.com/office/drawing/2014/main" id="{6F577AD8-65FC-4DC8-A3D3-FC1885C01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68" y="1778465"/>
            <a:ext cx="9053735" cy="28953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2754206-42C3-41BE-9E06-81C0AA7ECA3E}"/>
              </a:ext>
            </a:extLst>
          </p:cNvPr>
          <p:cNvSpPr txBox="1"/>
          <p:nvPr/>
        </p:nvSpPr>
        <p:spPr>
          <a:xfrm>
            <a:off x="543423" y="5118131"/>
            <a:ext cx="5600345" cy="707886"/>
          </a:xfrm>
          <a:prstGeom prst="rect">
            <a:avLst/>
          </a:prstGeom>
          <a:noFill/>
        </p:spPr>
        <p:txBody>
          <a:bodyPr wrap="square" rtlCol="0">
            <a:spAutoFit/>
          </a:bodyPr>
          <a:lstStyle/>
          <a:p>
            <a:r>
              <a:rPr lang="en-US" sz="2000" b="1" dirty="0">
                <a:solidFill>
                  <a:schemeClr val="bg1"/>
                </a:solidFill>
              </a:rPr>
              <a:t>ENGAGE.ADVANCE.TRANSFORM</a:t>
            </a:r>
          </a:p>
          <a:p>
            <a:pPr algn="ctr"/>
            <a:endParaRPr lang="en-US" sz="2000" b="1" dirty="0">
              <a:solidFill>
                <a:schemeClr val="bg1"/>
              </a:solidFill>
            </a:endParaRPr>
          </a:p>
        </p:txBody>
      </p:sp>
    </p:spTree>
    <p:extLst>
      <p:ext uri="{BB962C8B-B14F-4D97-AF65-F5344CB8AC3E}">
        <p14:creationId xmlns:p14="http://schemas.microsoft.com/office/powerpoint/2010/main" val="2896500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10</a:t>
            </a:fld>
            <a:endParaRPr lang="en-US" dirty="0"/>
          </a:p>
        </p:txBody>
      </p:sp>
      <p:sp>
        <p:nvSpPr>
          <p:cNvPr id="18" name="Title 1">
            <a:extLst>
              <a:ext uri="{FF2B5EF4-FFF2-40B4-BE49-F238E27FC236}">
                <a16:creationId xmlns:a16="http://schemas.microsoft.com/office/drawing/2014/main" id="{C1D230AE-A81F-4B35-916B-0410E475BE0D}"/>
              </a:ext>
            </a:extLst>
          </p:cNvPr>
          <p:cNvSpPr txBox="1">
            <a:spLocks/>
          </p:cNvSpPr>
          <p:nvPr/>
        </p:nvSpPr>
        <p:spPr>
          <a:xfrm>
            <a:off x="6191" y="715774"/>
            <a:ext cx="3413283" cy="5304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3200" b="1" dirty="0">
                <a:solidFill>
                  <a:schemeClr val="bg1"/>
                </a:solidFill>
                <a:latin typeface="+mn-lt"/>
              </a:rPr>
            </a:br>
            <a:endParaRPr lang="en-US" sz="1600" b="1" i="1" dirty="0">
              <a:solidFill>
                <a:srgbClr val="002060"/>
              </a:solidFill>
              <a:latin typeface="+mn-lt"/>
            </a:endParaRPr>
          </a:p>
        </p:txBody>
      </p:sp>
      <p:grpSp>
        <p:nvGrpSpPr>
          <p:cNvPr id="13" name="Group 12">
            <a:extLst>
              <a:ext uri="{FF2B5EF4-FFF2-40B4-BE49-F238E27FC236}">
                <a16:creationId xmlns:a16="http://schemas.microsoft.com/office/drawing/2014/main" id="{72F24D33-4DB4-42EC-9CAC-60D1482895F7}"/>
              </a:ext>
            </a:extLst>
          </p:cNvPr>
          <p:cNvGrpSpPr/>
          <p:nvPr/>
        </p:nvGrpSpPr>
        <p:grpSpPr>
          <a:xfrm>
            <a:off x="172401" y="1107387"/>
            <a:ext cx="3159196" cy="1599027"/>
            <a:chOff x="5903466" y="1064192"/>
            <a:chExt cx="5560230" cy="3014734"/>
          </a:xfrm>
        </p:grpSpPr>
        <p:sp>
          <p:nvSpPr>
            <p:cNvPr id="14" name="Oval 13">
              <a:extLst>
                <a:ext uri="{FF2B5EF4-FFF2-40B4-BE49-F238E27FC236}">
                  <a16:creationId xmlns:a16="http://schemas.microsoft.com/office/drawing/2014/main" id="{4EEADA2C-B4BE-42A9-A01F-53D77FDA8629}"/>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rgbClr val="002776"/>
                  </a:solidFill>
                  <a:latin typeface="Arial Black" panose="020B0A04020102020204" pitchFamily="34" charset="0"/>
                </a:rPr>
                <a:t>1</a:t>
              </a:r>
            </a:p>
          </p:txBody>
        </p:sp>
        <p:sp>
          <p:nvSpPr>
            <p:cNvPr id="16" name="Rectangle 15">
              <a:extLst>
                <a:ext uri="{FF2B5EF4-FFF2-40B4-BE49-F238E27FC236}">
                  <a16:creationId xmlns:a16="http://schemas.microsoft.com/office/drawing/2014/main" id="{6D4C8D41-0694-44E3-B980-D370151AD5DA}"/>
                </a:ext>
              </a:extLst>
            </p:cNvPr>
            <p:cNvSpPr/>
            <p:nvPr/>
          </p:nvSpPr>
          <p:spPr>
            <a:xfrm>
              <a:off x="6975044" y="1119559"/>
              <a:ext cx="4488652" cy="2959367"/>
            </a:xfrm>
            <a:prstGeom prst="rect">
              <a:avLst/>
            </a:prstGeom>
          </p:spPr>
          <p:txBody>
            <a:bodyPr wrap="square">
              <a:spAutoFit/>
            </a:bodyPr>
            <a:lstStyle/>
            <a:p>
              <a:r>
                <a:rPr lang="es-ES" sz="3200" b="1" dirty="0"/>
                <a:t>Continuidad del </a:t>
              </a:r>
            </a:p>
            <a:p>
              <a:r>
                <a:rPr lang="es-ES" sz="3200" b="1" dirty="0"/>
                <a:t>Curso</a:t>
              </a:r>
            </a:p>
          </p:txBody>
        </p:sp>
      </p:grpSp>
      <p:pic>
        <p:nvPicPr>
          <p:cNvPr id="23" name="Picture 22">
            <a:extLst>
              <a:ext uri="{FF2B5EF4-FFF2-40B4-BE49-F238E27FC236}">
                <a16:creationId xmlns:a16="http://schemas.microsoft.com/office/drawing/2014/main" id="{BA8313ED-F50B-4E31-86E4-B775CA68918E}"/>
              </a:ext>
            </a:extLst>
          </p:cNvPr>
          <p:cNvPicPr>
            <a:picLocks noChangeAspect="1"/>
          </p:cNvPicPr>
          <p:nvPr/>
        </p:nvPicPr>
        <p:blipFill rotWithShape="1">
          <a:blip r:embed="rId2"/>
          <a:srcRect l="9138" t="3113" r="6587" b="15181"/>
          <a:stretch/>
        </p:blipFill>
        <p:spPr>
          <a:xfrm>
            <a:off x="3419474" y="756844"/>
            <a:ext cx="8392665" cy="5344312"/>
          </a:xfrm>
          <a:prstGeom prst="rect">
            <a:avLst/>
          </a:prstGeom>
        </p:spPr>
      </p:pic>
    </p:spTree>
    <p:extLst>
      <p:ext uri="{BB962C8B-B14F-4D97-AF65-F5344CB8AC3E}">
        <p14:creationId xmlns:p14="http://schemas.microsoft.com/office/powerpoint/2010/main" val="666665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11</a:t>
            </a:fld>
            <a:endParaRPr lang="en-US" dirty="0"/>
          </a:p>
        </p:txBody>
      </p:sp>
      <p:sp>
        <p:nvSpPr>
          <p:cNvPr id="18" name="Title 1">
            <a:extLst>
              <a:ext uri="{FF2B5EF4-FFF2-40B4-BE49-F238E27FC236}">
                <a16:creationId xmlns:a16="http://schemas.microsoft.com/office/drawing/2014/main" id="{C1D230AE-A81F-4B35-916B-0410E475BE0D}"/>
              </a:ext>
            </a:extLst>
          </p:cNvPr>
          <p:cNvSpPr txBox="1">
            <a:spLocks/>
          </p:cNvSpPr>
          <p:nvPr/>
        </p:nvSpPr>
        <p:spPr>
          <a:xfrm>
            <a:off x="6191" y="715774"/>
            <a:ext cx="3413283" cy="5304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3200" b="1" dirty="0">
                <a:solidFill>
                  <a:schemeClr val="bg1"/>
                </a:solidFill>
                <a:latin typeface="+mn-lt"/>
              </a:rPr>
            </a:br>
            <a:endParaRPr lang="en-US" sz="1600" b="1" i="1" dirty="0">
              <a:solidFill>
                <a:srgbClr val="002060"/>
              </a:solidFill>
              <a:latin typeface="+mn-lt"/>
            </a:endParaRPr>
          </a:p>
        </p:txBody>
      </p:sp>
      <p:sp>
        <p:nvSpPr>
          <p:cNvPr id="29" name="TextBox 28">
            <a:extLst>
              <a:ext uri="{FF2B5EF4-FFF2-40B4-BE49-F238E27FC236}">
                <a16:creationId xmlns:a16="http://schemas.microsoft.com/office/drawing/2014/main" id="{D086D82D-E6EB-4198-96BE-A8123D137260}"/>
              </a:ext>
            </a:extLst>
          </p:cNvPr>
          <p:cNvSpPr txBox="1"/>
          <p:nvPr/>
        </p:nvSpPr>
        <p:spPr>
          <a:xfrm>
            <a:off x="3747415" y="710340"/>
            <a:ext cx="8105364" cy="5437319"/>
          </a:xfrm>
          <a:prstGeom prst="rect">
            <a:avLst/>
          </a:prstGeom>
          <a:solidFill>
            <a:schemeClr val="bg1"/>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457200" indent="-457200" fontAlgn="base">
              <a:buFont typeface="Wingdings" panose="05000000000000000000" pitchFamily="2" charset="2"/>
              <a:buChar char="q"/>
            </a:pPr>
            <a:r>
              <a:rPr lang="en-US" sz="3200" b="1" dirty="0">
                <a:solidFill>
                  <a:srgbClr val="009C3B"/>
                </a:solidFill>
              </a:rPr>
              <a:t>¡SIMPLIFICA, SIMPLIFICA, SIMPLIFICA!</a:t>
            </a:r>
          </a:p>
          <a:p>
            <a:pPr marL="457200" indent="-457200" fontAlgn="base">
              <a:buFont typeface="Wingdings" panose="05000000000000000000" pitchFamily="2" charset="2"/>
              <a:buChar char="q"/>
            </a:pPr>
            <a:endParaRPr lang="en-US" sz="3200" b="1" dirty="0">
              <a:solidFill>
                <a:srgbClr val="009C3B"/>
              </a:solidFill>
            </a:endParaRPr>
          </a:p>
          <a:p>
            <a:pPr marL="457200" indent="-457200" fontAlgn="base">
              <a:buFont typeface="Wingdings" panose="05000000000000000000" pitchFamily="2" charset="2"/>
              <a:buChar char="q"/>
            </a:pPr>
            <a:r>
              <a:rPr lang="en-US" sz="3200" b="1" dirty="0" err="1"/>
              <a:t>Haga</a:t>
            </a:r>
            <a:r>
              <a:rPr lang="en-US" sz="3200" b="1" dirty="0"/>
              <a:t> una </a:t>
            </a:r>
            <a:r>
              <a:rPr lang="en-US" sz="3200" b="1" dirty="0" err="1"/>
              <a:t>lista</a:t>
            </a:r>
            <a:r>
              <a:rPr lang="en-US" sz="3200" b="1" dirty="0"/>
              <a:t> de </a:t>
            </a:r>
            <a:r>
              <a:rPr lang="en-US" sz="3200" b="1" dirty="0" err="1"/>
              <a:t>prioridades</a:t>
            </a:r>
            <a:r>
              <a:rPr lang="en-US" sz="3200" b="1" dirty="0"/>
              <a:t> </a:t>
            </a:r>
            <a:r>
              <a:rPr lang="en-US" sz="3200" dirty="0"/>
              <a:t>para</a:t>
            </a:r>
            <a:r>
              <a:rPr lang="es-ES" sz="3200" dirty="0"/>
              <a:t> las actividades restantes del curso:</a:t>
            </a:r>
          </a:p>
          <a:p>
            <a:pPr fontAlgn="base"/>
            <a:endParaRPr lang="en-US" sz="3200" dirty="0"/>
          </a:p>
          <a:p>
            <a:pPr marL="1371600" lvl="2" indent="-457200" fontAlgn="base">
              <a:buFont typeface="Wingdings" panose="05000000000000000000" pitchFamily="2" charset="2"/>
              <a:buChar char="q"/>
            </a:pPr>
            <a:r>
              <a:rPr lang="en-US" sz="3200" dirty="0" err="1"/>
              <a:t>Lecciones</a:t>
            </a:r>
            <a:r>
              <a:rPr lang="en-US" sz="3200" dirty="0"/>
              <a:t>  -   </a:t>
            </a:r>
            <a:r>
              <a:rPr lang="en-US" sz="3200" b="1" dirty="0">
                <a:solidFill>
                  <a:srgbClr val="CE1126"/>
                </a:solidFill>
              </a:rPr>
              <a:t>¿</a:t>
            </a:r>
            <a:r>
              <a:rPr lang="en-US" sz="3200" b="1" dirty="0" err="1">
                <a:solidFill>
                  <a:srgbClr val="CE1126"/>
                </a:solidFill>
              </a:rPr>
              <a:t>Cómo</a:t>
            </a:r>
            <a:r>
              <a:rPr lang="en-US" sz="3200" b="1" dirty="0">
                <a:solidFill>
                  <a:srgbClr val="CE1126"/>
                </a:solidFill>
              </a:rPr>
              <a:t> </a:t>
            </a:r>
            <a:r>
              <a:rPr lang="en-US" sz="3200" b="1" dirty="0" err="1">
                <a:solidFill>
                  <a:srgbClr val="CE1126"/>
                </a:solidFill>
              </a:rPr>
              <a:t>transmitir</a:t>
            </a:r>
            <a:r>
              <a:rPr lang="en-US" sz="3200" b="1" dirty="0">
                <a:solidFill>
                  <a:srgbClr val="CE1126"/>
                </a:solidFill>
              </a:rPr>
              <a:t>?</a:t>
            </a:r>
          </a:p>
          <a:p>
            <a:pPr marL="1371600" lvl="2" indent="-457200" fontAlgn="base">
              <a:buFont typeface="Wingdings" panose="05000000000000000000" pitchFamily="2" charset="2"/>
              <a:buChar char="q"/>
            </a:pPr>
            <a:r>
              <a:rPr lang="en-US" sz="3200" dirty="0" err="1"/>
              <a:t>Comunidad</a:t>
            </a:r>
            <a:r>
              <a:rPr lang="en-US" sz="3200" dirty="0"/>
              <a:t>  - </a:t>
            </a:r>
            <a:r>
              <a:rPr lang="en-US" sz="3200" b="1" dirty="0">
                <a:solidFill>
                  <a:srgbClr val="009C3B"/>
                </a:solidFill>
              </a:rPr>
              <a:t> </a:t>
            </a:r>
            <a:r>
              <a:rPr lang="en-US" sz="3200" b="1" dirty="0">
                <a:solidFill>
                  <a:srgbClr val="CE1126"/>
                </a:solidFill>
              </a:rPr>
              <a:t>¿</a:t>
            </a:r>
            <a:r>
              <a:rPr lang="en-US" sz="3200" b="1" dirty="0" err="1">
                <a:solidFill>
                  <a:srgbClr val="CE1126"/>
                </a:solidFill>
              </a:rPr>
              <a:t>Cómo</a:t>
            </a:r>
            <a:r>
              <a:rPr lang="en-US" sz="3200" b="1" dirty="0">
                <a:solidFill>
                  <a:srgbClr val="CE1126"/>
                </a:solidFill>
              </a:rPr>
              <a:t> </a:t>
            </a:r>
            <a:r>
              <a:rPr lang="en-US" sz="3200" b="1" dirty="0" err="1">
                <a:solidFill>
                  <a:srgbClr val="CE1126"/>
                </a:solidFill>
              </a:rPr>
              <a:t>mantener</a:t>
            </a:r>
            <a:r>
              <a:rPr lang="en-US" sz="3200" b="1" dirty="0">
                <a:solidFill>
                  <a:srgbClr val="CE1126"/>
                </a:solidFill>
              </a:rPr>
              <a:t>?</a:t>
            </a:r>
          </a:p>
          <a:p>
            <a:pPr marL="1371600" lvl="2" indent="-457200" fontAlgn="base">
              <a:buFont typeface="Wingdings" panose="05000000000000000000" pitchFamily="2" charset="2"/>
              <a:buChar char="q"/>
            </a:pPr>
            <a:r>
              <a:rPr lang="en-US" sz="3200" dirty="0" err="1"/>
              <a:t>Laboratorios</a:t>
            </a:r>
            <a:r>
              <a:rPr lang="en-US" sz="3200" dirty="0"/>
              <a:t>  -  </a:t>
            </a:r>
            <a:r>
              <a:rPr lang="en-US" sz="3200" b="1" dirty="0">
                <a:solidFill>
                  <a:srgbClr val="CE1126"/>
                </a:solidFill>
              </a:rPr>
              <a:t>¿</a:t>
            </a:r>
            <a:r>
              <a:rPr lang="en-US" sz="3200" b="1" dirty="0" err="1">
                <a:solidFill>
                  <a:srgbClr val="CE1126"/>
                </a:solidFill>
              </a:rPr>
              <a:t>Cómo</a:t>
            </a:r>
            <a:r>
              <a:rPr lang="en-US" sz="3200" b="1" dirty="0">
                <a:solidFill>
                  <a:srgbClr val="CE1126"/>
                </a:solidFill>
              </a:rPr>
              <a:t> </a:t>
            </a:r>
            <a:r>
              <a:rPr lang="en-US" sz="3200" b="1" dirty="0" err="1">
                <a:solidFill>
                  <a:srgbClr val="CE1126"/>
                </a:solidFill>
              </a:rPr>
              <a:t>replicar</a:t>
            </a:r>
            <a:r>
              <a:rPr lang="en-US" sz="3200" b="1" dirty="0">
                <a:solidFill>
                  <a:srgbClr val="CE1126"/>
                </a:solidFill>
              </a:rPr>
              <a:t>?</a:t>
            </a:r>
          </a:p>
          <a:p>
            <a:pPr marL="1371600" lvl="2" indent="-457200" fontAlgn="base">
              <a:buFont typeface="Wingdings" panose="05000000000000000000" pitchFamily="2" charset="2"/>
              <a:buChar char="q"/>
            </a:pPr>
            <a:r>
              <a:rPr lang="en-US" sz="3200" dirty="0" err="1"/>
              <a:t>Exámenes</a:t>
            </a:r>
            <a:r>
              <a:rPr lang="en-US" sz="3200" dirty="0"/>
              <a:t>  -  </a:t>
            </a:r>
            <a:r>
              <a:rPr lang="en-US" sz="3200" b="1" dirty="0">
                <a:solidFill>
                  <a:srgbClr val="CE1126"/>
                </a:solidFill>
              </a:rPr>
              <a:t>¿</a:t>
            </a:r>
            <a:r>
              <a:rPr lang="en-US" sz="3200" b="1" dirty="0" err="1">
                <a:solidFill>
                  <a:srgbClr val="CE1126"/>
                </a:solidFill>
              </a:rPr>
              <a:t>Cómo</a:t>
            </a:r>
            <a:r>
              <a:rPr lang="en-US" sz="3200" b="1" dirty="0">
                <a:solidFill>
                  <a:srgbClr val="CE1126"/>
                </a:solidFill>
              </a:rPr>
              <a:t> </a:t>
            </a:r>
            <a:r>
              <a:rPr lang="en-US" sz="3200" b="1" dirty="0" err="1">
                <a:solidFill>
                  <a:srgbClr val="CE1126"/>
                </a:solidFill>
              </a:rPr>
              <a:t>ofrecer</a:t>
            </a:r>
            <a:r>
              <a:rPr lang="en-US" sz="3200" b="1" dirty="0">
                <a:solidFill>
                  <a:srgbClr val="CE1126"/>
                </a:solidFill>
              </a:rPr>
              <a:t>?</a:t>
            </a:r>
          </a:p>
          <a:p>
            <a:pPr marL="914400" lvl="1" indent="-457200" fontAlgn="base">
              <a:buFont typeface="Wingdings" panose="05000000000000000000" pitchFamily="2" charset="2"/>
              <a:buChar char="q"/>
            </a:pPr>
            <a:endParaRPr lang="en-US" sz="3200" dirty="0"/>
          </a:p>
          <a:p>
            <a:pPr marL="457200" indent="-457200" fontAlgn="base">
              <a:buFont typeface="Wingdings" panose="05000000000000000000" pitchFamily="2" charset="2"/>
              <a:buChar char="q"/>
            </a:pPr>
            <a:r>
              <a:rPr lang="es-ES" sz="3200" b="1" dirty="0"/>
              <a:t>Concentrarse en seguir enseñando!</a:t>
            </a:r>
            <a:endParaRPr lang="en-US" sz="3200" b="1" dirty="0"/>
          </a:p>
        </p:txBody>
      </p:sp>
      <p:grpSp>
        <p:nvGrpSpPr>
          <p:cNvPr id="13" name="Group 12">
            <a:extLst>
              <a:ext uri="{FF2B5EF4-FFF2-40B4-BE49-F238E27FC236}">
                <a16:creationId xmlns:a16="http://schemas.microsoft.com/office/drawing/2014/main" id="{72F24D33-4DB4-42EC-9CAC-60D1482895F7}"/>
              </a:ext>
            </a:extLst>
          </p:cNvPr>
          <p:cNvGrpSpPr/>
          <p:nvPr/>
        </p:nvGrpSpPr>
        <p:grpSpPr>
          <a:xfrm>
            <a:off x="172401" y="1107387"/>
            <a:ext cx="2984267" cy="1599027"/>
            <a:chOff x="5903466" y="1064192"/>
            <a:chExt cx="5252352" cy="3014734"/>
          </a:xfrm>
        </p:grpSpPr>
        <p:sp>
          <p:nvSpPr>
            <p:cNvPr id="14" name="Oval 13">
              <a:extLst>
                <a:ext uri="{FF2B5EF4-FFF2-40B4-BE49-F238E27FC236}">
                  <a16:creationId xmlns:a16="http://schemas.microsoft.com/office/drawing/2014/main" id="{4EEADA2C-B4BE-42A9-A01F-53D77FDA8629}"/>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1</a:t>
              </a:r>
            </a:p>
          </p:txBody>
        </p:sp>
        <p:sp>
          <p:nvSpPr>
            <p:cNvPr id="16" name="Rectangle 15">
              <a:extLst>
                <a:ext uri="{FF2B5EF4-FFF2-40B4-BE49-F238E27FC236}">
                  <a16:creationId xmlns:a16="http://schemas.microsoft.com/office/drawing/2014/main" id="{6D4C8D41-0694-44E3-B980-D370151AD5DA}"/>
                </a:ext>
              </a:extLst>
            </p:cNvPr>
            <p:cNvSpPr/>
            <p:nvPr/>
          </p:nvSpPr>
          <p:spPr>
            <a:xfrm>
              <a:off x="6975044" y="1119559"/>
              <a:ext cx="4180774" cy="2959367"/>
            </a:xfrm>
            <a:prstGeom prst="rect">
              <a:avLst/>
            </a:prstGeom>
          </p:spPr>
          <p:txBody>
            <a:bodyPr wrap="square">
              <a:spAutoFit/>
            </a:bodyPr>
            <a:lstStyle/>
            <a:p>
              <a:r>
                <a:rPr lang="es-ES" sz="3200" b="1" dirty="0"/>
                <a:t>Continuidad del </a:t>
              </a:r>
            </a:p>
            <a:p>
              <a:r>
                <a:rPr lang="es-ES" sz="3200" b="1" dirty="0"/>
                <a:t>Curso</a:t>
              </a:r>
            </a:p>
          </p:txBody>
        </p:sp>
      </p:grpSp>
    </p:spTree>
    <p:extLst>
      <p:ext uri="{BB962C8B-B14F-4D97-AF65-F5344CB8AC3E}">
        <p14:creationId xmlns:p14="http://schemas.microsoft.com/office/powerpoint/2010/main" val="328487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2" end="2"/>
                                            </p:txEl>
                                          </p:spTgt>
                                        </p:tgtEl>
                                        <p:attrNameLst>
                                          <p:attrName>style.visibility</p:attrName>
                                        </p:attrNameLst>
                                      </p:cBhvr>
                                      <p:to>
                                        <p:strVal val="visible"/>
                                      </p:to>
                                    </p:set>
                                    <p:animEffect transition="in" filter="wipe(left)">
                                      <p:cBhvr>
                                        <p:cTn id="12" dur="500"/>
                                        <p:tgtEl>
                                          <p:spTgt spid="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xEl>
                                              <p:pRg st="4" end="4"/>
                                            </p:txEl>
                                          </p:spTgt>
                                        </p:tgtEl>
                                        <p:attrNameLst>
                                          <p:attrName>style.visibility</p:attrName>
                                        </p:attrNameLst>
                                      </p:cBhvr>
                                      <p:to>
                                        <p:strVal val="visible"/>
                                      </p:to>
                                    </p:set>
                                    <p:anim calcmode="lin" valueType="num">
                                      <p:cBhvr additive="base">
                                        <p:cTn id="17"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xEl>
                                              <p:pRg st="5" end="5"/>
                                            </p:txEl>
                                          </p:spTgt>
                                        </p:tgtEl>
                                        <p:attrNameLst>
                                          <p:attrName>style.visibility</p:attrName>
                                        </p:attrNameLst>
                                      </p:cBhvr>
                                      <p:to>
                                        <p:strVal val="visible"/>
                                      </p:to>
                                    </p:set>
                                    <p:anim calcmode="lin" valueType="num">
                                      <p:cBhvr additive="base">
                                        <p:cTn id="23" dur="500" fill="hold"/>
                                        <p:tgtEl>
                                          <p:spTgt spid="2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xEl>
                                              <p:pRg st="6" end="6"/>
                                            </p:txEl>
                                          </p:spTgt>
                                        </p:tgtEl>
                                        <p:attrNameLst>
                                          <p:attrName>style.visibility</p:attrName>
                                        </p:attrNameLst>
                                      </p:cBhvr>
                                      <p:to>
                                        <p:strVal val="visible"/>
                                      </p:to>
                                    </p:set>
                                    <p:anim calcmode="lin" valueType="num">
                                      <p:cBhvr additive="base">
                                        <p:cTn id="29" dur="500" fill="hold"/>
                                        <p:tgtEl>
                                          <p:spTgt spid="2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9">
                                            <p:txEl>
                                              <p:pRg st="7" end="7"/>
                                            </p:txEl>
                                          </p:spTgt>
                                        </p:tgtEl>
                                        <p:attrNameLst>
                                          <p:attrName>style.visibility</p:attrName>
                                        </p:attrNameLst>
                                      </p:cBhvr>
                                      <p:to>
                                        <p:strVal val="visible"/>
                                      </p:to>
                                    </p:set>
                                    <p:anim calcmode="lin" valueType="num">
                                      <p:cBhvr additive="base">
                                        <p:cTn id="35" dur="500" fill="hold"/>
                                        <p:tgtEl>
                                          <p:spTgt spid="2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xEl>
                                              <p:pRg st="9" end="9"/>
                                            </p:txEl>
                                          </p:spTgt>
                                        </p:tgtEl>
                                        <p:attrNameLst>
                                          <p:attrName>style.visibility</p:attrName>
                                        </p:attrNameLst>
                                      </p:cBhvr>
                                      <p:to>
                                        <p:strVal val="visible"/>
                                      </p:to>
                                    </p:set>
                                    <p:animEffect transition="in" filter="fade">
                                      <p:cBhvr>
                                        <p:cTn id="41" dur="500"/>
                                        <p:tgtEl>
                                          <p:spTgt spid="2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12</a:t>
            </a:fld>
            <a:endParaRPr lang="en-US" dirty="0"/>
          </a:p>
        </p:txBody>
      </p:sp>
      <p:sp>
        <p:nvSpPr>
          <p:cNvPr id="18" name="Title 1">
            <a:extLst>
              <a:ext uri="{FF2B5EF4-FFF2-40B4-BE49-F238E27FC236}">
                <a16:creationId xmlns:a16="http://schemas.microsoft.com/office/drawing/2014/main" id="{C1D230AE-A81F-4B35-916B-0410E475BE0D}"/>
              </a:ext>
            </a:extLst>
          </p:cNvPr>
          <p:cNvSpPr txBox="1">
            <a:spLocks/>
          </p:cNvSpPr>
          <p:nvPr/>
        </p:nvSpPr>
        <p:spPr>
          <a:xfrm>
            <a:off x="6191" y="722598"/>
            <a:ext cx="3413283" cy="5304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3200" b="1" dirty="0">
                <a:solidFill>
                  <a:schemeClr val="bg1"/>
                </a:solidFill>
                <a:latin typeface="+mn-lt"/>
              </a:rPr>
            </a:br>
            <a:endParaRPr lang="en-US" sz="1600" b="1" i="1" dirty="0">
              <a:solidFill>
                <a:srgbClr val="002060"/>
              </a:solidFill>
              <a:latin typeface="+mn-lt"/>
            </a:endParaRPr>
          </a:p>
        </p:txBody>
      </p:sp>
      <p:grpSp>
        <p:nvGrpSpPr>
          <p:cNvPr id="9" name="Group 8">
            <a:extLst>
              <a:ext uri="{FF2B5EF4-FFF2-40B4-BE49-F238E27FC236}">
                <a16:creationId xmlns:a16="http://schemas.microsoft.com/office/drawing/2014/main" id="{AF8392D7-5B21-475D-A8EC-CD58453401EA}"/>
              </a:ext>
            </a:extLst>
          </p:cNvPr>
          <p:cNvGrpSpPr/>
          <p:nvPr/>
        </p:nvGrpSpPr>
        <p:grpSpPr>
          <a:xfrm>
            <a:off x="168694" y="1120524"/>
            <a:ext cx="3413283" cy="1089727"/>
            <a:chOff x="6156878" y="1297720"/>
            <a:chExt cx="3894763" cy="1361571"/>
          </a:xfrm>
        </p:grpSpPr>
        <p:sp>
          <p:nvSpPr>
            <p:cNvPr id="11" name="Oval 10">
              <a:extLst>
                <a:ext uri="{FF2B5EF4-FFF2-40B4-BE49-F238E27FC236}">
                  <a16:creationId xmlns:a16="http://schemas.microsoft.com/office/drawing/2014/main" id="{FD1E5653-4E9C-4138-BE64-FC049EFF0901}"/>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2</a:t>
              </a:r>
            </a:p>
          </p:txBody>
        </p:sp>
        <p:sp>
          <p:nvSpPr>
            <p:cNvPr id="12" name="Rectangle 11">
              <a:extLst>
                <a:ext uri="{FF2B5EF4-FFF2-40B4-BE49-F238E27FC236}">
                  <a16:creationId xmlns:a16="http://schemas.microsoft.com/office/drawing/2014/main" id="{01146BB3-321D-46D4-95CE-A53401369A3C}"/>
                </a:ext>
              </a:extLst>
            </p:cNvPr>
            <p:cNvSpPr/>
            <p:nvPr/>
          </p:nvSpPr>
          <p:spPr>
            <a:xfrm>
              <a:off x="6882513" y="1313350"/>
              <a:ext cx="3169128" cy="1345941"/>
            </a:xfrm>
            <a:prstGeom prst="rect">
              <a:avLst/>
            </a:prstGeom>
          </p:spPr>
          <p:txBody>
            <a:bodyPr wrap="square">
              <a:spAutoFit/>
            </a:bodyPr>
            <a:lstStyle/>
            <a:p>
              <a:r>
                <a:rPr lang="es-ES" altLang="en-US" sz="3200" b="1" dirty="0">
                  <a:cs typeface="Arial" panose="020B0604020202020204" pitchFamily="34" charset="0"/>
                </a:rPr>
                <a:t>Comunicación Clara </a:t>
              </a:r>
            </a:p>
          </p:txBody>
        </p:sp>
      </p:grpSp>
      <p:pic>
        <p:nvPicPr>
          <p:cNvPr id="15" name="Picture 14">
            <a:extLst>
              <a:ext uri="{FF2B5EF4-FFF2-40B4-BE49-F238E27FC236}">
                <a16:creationId xmlns:a16="http://schemas.microsoft.com/office/drawing/2014/main" id="{5F43BE50-F876-406D-84C0-1C61E65769B1}"/>
              </a:ext>
            </a:extLst>
          </p:cNvPr>
          <p:cNvPicPr>
            <a:picLocks noChangeAspect="1"/>
          </p:cNvPicPr>
          <p:nvPr/>
        </p:nvPicPr>
        <p:blipFill rotWithShape="1">
          <a:blip r:embed="rId2"/>
          <a:srcRect b="7930"/>
          <a:stretch/>
        </p:blipFill>
        <p:spPr>
          <a:xfrm>
            <a:off x="3446061" y="763543"/>
            <a:ext cx="8372900" cy="5304582"/>
          </a:xfrm>
          <a:prstGeom prst="rect">
            <a:avLst/>
          </a:prstGeom>
        </p:spPr>
      </p:pic>
    </p:spTree>
    <p:extLst>
      <p:ext uri="{BB962C8B-B14F-4D97-AF65-F5344CB8AC3E}">
        <p14:creationId xmlns:p14="http://schemas.microsoft.com/office/powerpoint/2010/main" val="241714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13</a:t>
            </a:fld>
            <a:endParaRPr lang="en-US" dirty="0"/>
          </a:p>
        </p:txBody>
      </p:sp>
      <p:sp>
        <p:nvSpPr>
          <p:cNvPr id="18" name="Title 1">
            <a:extLst>
              <a:ext uri="{FF2B5EF4-FFF2-40B4-BE49-F238E27FC236}">
                <a16:creationId xmlns:a16="http://schemas.microsoft.com/office/drawing/2014/main" id="{C1D230AE-A81F-4B35-916B-0410E475BE0D}"/>
              </a:ext>
            </a:extLst>
          </p:cNvPr>
          <p:cNvSpPr txBox="1">
            <a:spLocks/>
          </p:cNvSpPr>
          <p:nvPr/>
        </p:nvSpPr>
        <p:spPr>
          <a:xfrm>
            <a:off x="6191" y="722598"/>
            <a:ext cx="3413283" cy="5304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3200" b="1" dirty="0">
                <a:solidFill>
                  <a:schemeClr val="bg1"/>
                </a:solidFill>
                <a:latin typeface="+mn-lt"/>
              </a:rPr>
            </a:br>
            <a:endParaRPr lang="en-US" sz="1600" b="1" i="1" dirty="0">
              <a:solidFill>
                <a:srgbClr val="002060"/>
              </a:solidFill>
              <a:latin typeface="+mn-lt"/>
            </a:endParaRPr>
          </a:p>
        </p:txBody>
      </p:sp>
      <p:sp>
        <p:nvSpPr>
          <p:cNvPr id="13" name="TextBox 12">
            <a:extLst>
              <a:ext uri="{FF2B5EF4-FFF2-40B4-BE49-F238E27FC236}">
                <a16:creationId xmlns:a16="http://schemas.microsoft.com/office/drawing/2014/main" id="{4643D131-15F7-4DFE-A5A4-A7FBDCE38168}"/>
              </a:ext>
            </a:extLst>
          </p:cNvPr>
          <p:cNvSpPr txBox="1"/>
          <p:nvPr/>
        </p:nvSpPr>
        <p:spPr>
          <a:xfrm>
            <a:off x="3581977" y="640710"/>
            <a:ext cx="8129786" cy="5437319"/>
          </a:xfrm>
          <a:prstGeom prst="rect">
            <a:avLst/>
          </a:prstGeom>
          <a:solidFill>
            <a:schemeClr val="bg1"/>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457200" indent="-457200">
              <a:buFont typeface="Wingdings" panose="05000000000000000000" pitchFamily="2" charset="2"/>
              <a:buChar char="q"/>
            </a:pPr>
            <a:r>
              <a:rPr lang="es-ES" altLang="en-US" sz="3200" b="1" dirty="0">
                <a:solidFill>
                  <a:srgbClr val="CE1126"/>
                </a:solidFill>
                <a:latin typeface="inherit"/>
              </a:rPr>
              <a:t>La incertidumbre alimenta el miedo.</a:t>
            </a:r>
            <a:r>
              <a:rPr lang="es-ES" altLang="en-US" sz="700" b="1" dirty="0">
                <a:solidFill>
                  <a:srgbClr val="CE1126"/>
                </a:solidFill>
              </a:rPr>
              <a:t> </a:t>
            </a:r>
            <a:endParaRPr lang="es-ES" altLang="en-US" sz="2400" b="1" dirty="0">
              <a:solidFill>
                <a:srgbClr val="CE1126"/>
              </a:solidFill>
              <a:latin typeface="Arial" panose="020B0604020202020204" pitchFamily="34" charset="0"/>
            </a:endParaRPr>
          </a:p>
          <a:p>
            <a:pPr marL="457200" indent="-457200">
              <a:buFont typeface="Wingdings" panose="05000000000000000000" pitchFamily="2" charset="2"/>
              <a:buChar char="q"/>
            </a:pPr>
            <a:endParaRPr lang="en-US" sz="3200" dirty="0">
              <a:solidFill>
                <a:srgbClr val="CE1126"/>
              </a:solidFill>
            </a:endParaRPr>
          </a:p>
          <a:p>
            <a:pPr marL="457200" indent="-457200">
              <a:buFont typeface="Wingdings" panose="05000000000000000000" pitchFamily="2" charset="2"/>
              <a:buChar char="q"/>
            </a:pPr>
            <a:r>
              <a:rPr lang="es-ES" sz="3200" dirty="0"/>
              <a:t>Sus mensajes a los estudiantes deben darles confianza.</a:t>
            </a:r>
          </a:p>
          <a:p>
            <a:pPr lvl="1"/>
            <a:r>
              <a:rPr lang="es-ES" sz="3200" b="1" dirty="0">
                <a:solidFill>
                  <a:srgbClr val="6C8C1A"/>
                </a:solidFill>
              </a:rPr>
              <a:t>"Trabajaremos JUNTOS para que todos puedan tener éxito en este curso en </a:t>
            </a:r>
            <a:r>
              <a:rPr lang="es-ES" sz="3200" b="1" dirty="0" err="1">
                <a:solidFill>
                  <a:srgbClr val="6C8C1A"/>
                </a:solidFill>
              </a:rPr>
              <a:t>linea</a:t>
            </a:r>
            <a:r>
              <a:rPr lang="es-ES" sz="3200" b="1" dirty="0">
                <a:solidFill>
                  <a:srgbClr val="6C8C1A"/>
                </a:solidFill>
              </a:rPr>
              <a:t>."</a:t>
            </a:r>
            <a:endParaRPr lang="en-US" sz="3200" dirty="0">
              <a:solidFill>
                <a:srgbClr val="6C8C1A"/>
              </a:solidFill>
            </a:endParaRPr>
          </a:p>
          <a:p>
            <a:pPr marL="457200" indent="-457200" fontAlgn="base">
              <a:buFont typeface="Wingdings" panose="05000000000000000000" pitchFamily="2" charset="2"/>
              <a:buChar char="q"/>
            </a:pPr>
            <a:endParaRPr lang="es-ES" sz="3200" dirty="0"/>
          </a:p>
          <a:p>
            <a:pPr marL="457200" indent="-457200" fontAlgn="base">
              <a:buFont typeface="Wingdings" panose="05000000000000000000" pitchFamily="2" charset="2"/>
              <a:buChar char="q"/>
            </a:pPr>
            <a:r>
              <a:rPr lang="es-ES" sz="3200" dirty="0"/>
              <a:t>Comunica constantemente con ellos.</a:t>
            </a:r>
          </a:p>
          <a:p>
            <a:pPr marL="457200" indent="-457200" fontAlgn="base">
              <a:buFont typeface="Wingdings" panose="05000000000000000000" pitchFamily="2" charset="2"/>
              <a:buChar char="q"/>
            </a:pPr>
            <a:endParaRPr lang="es-ES" sz="3200" dirty="0"/>
          </a:p>
          <a:p>
            <a:pPr marL="457200" indent="-457200" fontAlgn="base">
              <a:buFont typeface="Wingdings" panose="05000000000000000000" pitchFamily="2" charset="2"/>
              <a:buChar char="q"/>
            </a:pPr>
            <a:r>
              <a:rPr lang="es-ES" sz="3200" b="1" dirty="0"/>
              <a:t>Fomenta una “conversación” para darles coraje para seguir estudiando.</a:t>
            </a:r>
            <a:br>
              <a:rPr lang="en-US" sz="3200" b="1" dirty="0"/>
            </a:br>
            <a:endParaRPr lang="en-US" sz="3200" b="1" dirty="0"/>
          </a:p>
        </p:txBody>
      </p:sp>
      <p:grpSp>
        <p:nvGrpSpPr>
          <p:cNvPr id="15" name="Group 14">
            <a:extLst>
              <a:ext uri="{FF2B5EF4-FFF2-40B4-BE49-F238E27FC236}">
                <a16:creationId xmlns:a16="http://schemas.microsoft.com/office/drawing/2014/main" id="{6F2A0E78-0E37-4766-80A8-C933A420BCEF}"/>
              </a:ext>
            </a:extLst>
          </p:cNvPr>
          <p:cNvGrpSpPr/>
          <p:nvPr/>
        </p:nvGrpSpPr>
        <p:grpSpPr>
          <a:xfrm>
            <a:off x="168694" y="1120524"/>
            <a:ext cx="3413283" cy="1089727"/>
            <a:chOff x="6156878" y="1297720"/>
            <a:chExt cx="3894763" cy="1361571"/>
          </a:xfrm>
        </p:grpSpPr>
        <p:sp>
          <p:nvSpPr>
            <p:cNvPr id="16" name="Oval 15">
              <a:extLst>
                <a:ext uri="{FF2B5EF4-FFF2-40B4-BE49-F238E27FC236}">
                  <a16:creationId xmlns:a16="http://schemas.microsoft.com/office/drawing/2014/main" id="{5B79747E-3C7A-43E5-8DB3-92546377434A}"/>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2</a:t>
              </a:r>
            </a:p>
          </p:txBody>
        </p:sp>
        <p:sp>
          <p:nvSpPr>
            <p:cNvPr id="17" name="Rectangle 16">
              <a:extLst>
                <a:ext uri="{FF2B5EF4-FFF2-40B4-BE49-F238E27FC236}">
                  <a16:creationId xmlns:a16="http://schemas.microsoft.com/office/drawing/2014/main" id="{C5AC5ED2-54D4-4B9D-A8FE-583852CA1577}"/>
                </a:ext>
              </a:extLst>
            </p:cNvPr>
            <p:cNvSpPr/>
            <p:nvPr/>
          </p:nvSpPr>
          <p:spPr>
            <a:xfrm>
              <a:off x="6882513" y="1313350"/>
              <a:ext cx="3169128" cy="1345941"/>
            </a:xfrm>
            <a:prstGeom prst="rect">
              <a:avLst/>
            </a:prstGeom>
          </p:spPr>
          <p:txBody>
            <a:bodyPr wrap="square">
              <a:spAutoFit/>
            </a:bodyPr>
            <a:lstStyle/>
            <a:p>
              <a:r>
                <a:rPr lang="es-ES" altLang="en-US" sz="3200" b="1" dirty="0">
                  <a:cs typeface="Arial" panose="020B0604020202020204" pitchFamily="34" charset="0"/>
                </a:rPr>
                <a:t>Comunicación Clara </a:t>
              </a:r>
            </a:p>
          </p:txBody>
        </p:sp>
      </p:grpSp>
    </p:spTree>
    <p:extLst>
      <p:ext uri="{BB962C8B-B14F-4D97-AF65-F5344CB8AC3E}">
        <p14:creationId xmlns:p14="http://schemas.microsoft.com/office/powerpoint/2010/main" val="8904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1000"/>
                                        <p:tgtEl>
                                          <p:spTgt spid="13">
                                            <p:txEl>
                                              <p:pRg st="2" end="2"/>
                                            </p:txEl>
                                          </p:spTgt>
                                        </p:tgtEl>
                                      </p:cBhvr>
                                    </p:animEffect>
                                    <p:anim calcmode="lin" valueType="num">
                                      <p:cBhvr>
                                        <p:cTn id="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3" end="3"/>
                                            </p:txEl>
                                          </p:spTgt>
                                        </p:tgtEl>
                                        <p:attrNameLst>
                                          <p:attrName>style.visibility</p:attrName>
                                        </p:attrNameLst>
                                      </p:cBhvr>
                                      <p:to>
                                        <p:strVal val="visible"/>
                                      </p:to>
                                    </p:set>
                                    <p:animEffect transition="in" filter="fade">
                                      <p:cBhvr>
                                        <p:cTn id="14" dur="1000"/>
                                        <p:tgtEl>
                                          <p:spTgt spid="13">
                                            <p:txEl>
                                              <p:pRg st="3" end="3"/>
                                            </p:txEl>
                                          </p:spTgt>
                                        </p:tgtEl>
                                      </p:cBhvr>
                                    </p:animEffect>
                                    <p:anim calcmode="lin" valueType="num">
                                      <p:cBhvr>
                                        <p:cTn id="1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animEffect transition="in" filter="fade">
                                      <p:cBhvr>
                                        <p:cTn id="21" dur="1000"/>
                                        <p:tgtEl>
                                          <p:spTgt spid="13">
                                            <p:txEl>
                                              <p:pRg st="5" end="5"/>
                                            </p:txEl>
                                          </p:spTgt>
                                        </p:tgtEl>
                                      </p:cBhvr>
                                    </p:animEffect>
                                    <p:anim calcmode="lin" valueType="num">
                                      <p:cBhvr>
                                        <p:cTn id="22"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xEl>
                                              <p:pRg st="7" end="7"/>
                                            </p:txEl>
                                          </p:spTgt>
                                        </p:tgtEl>
                                        <p:attrNameLst>
                                          <p:attrName>style.visibility</p:attrName>
                                        </p:attrNameLst>
                                      </p:cBhvr>
                                      <p:to>
                                        <p:strVal val="visible"/>
                                      </p:to>
                                    </p:set>
                                    <p:anim calcmode="lin" valueType="num">
                                      <p:cBhvr additive="base">
                                        <p:cTn id="28"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D15B1BD-DC6F-465C-89CF-6E5CB162B364}"/>
              </a:ext>
            </a:extLst>
          </p:cNvPr>
          <p:cNvPicPr>
            <a:picLocks noChangeAspect="1"/>
          </p:cNvPicPr>
          <p:nvPr/>
        </p:nvPicPr>
        <p:blipFill rotWithShape="1">
          <a:blip r:embed="rId2"/>
          <a:srcRect r="3566"/>
          <a:stretch/>
        </p:blipFill>
        <p:spPr>
          <a:xfrm>
            <a:off x="3441160" y="759634"/>
            <a:ext cx="8412833" cy="5301185"/>
          </a:xfrm>
          <a:prstGeom prst="rect">
            <a:avLst/>
          </a:prstGeom>
        </p:spPr>
      </p:pic>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14</a:t>
            </a:fld>
            <a:endParaRPr lang="en-US" dirty="0"/>
          </a:p>
        </p:txBody>
      </p:sp>
      <p:sp>
        <p:nvSpPr>
          <p:cNvPr id="18" name="Title 1">
            <a:extLst>
              <a:ext uri="{FF2B5EF4-FFF2-40B4-BE49-F238E27FC236}">
                <a16:creationId xmlns:a16="http://schemas.microsoft.com/office/drawing/2014/main" id="{C1D230AE-A81F-4B35-916B-0410E475BE0D}"/>
              </a:ext>
            </a:extLst>
          </p:cNvPr>
          <p:cNvSpPr txBox="1">
            <a:spLocks/>
          </p:cNvSpPr>
          <p:nvPr/>
        </p:nvSpPr>
        <p:spPr>
          <a:xfrm>
            <a:off x="6191" y="715774"/>
            <a:ext cx="3413283" cy="5304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3200" b="1" dirty="0">
                <a:solidFill>
                  <a:schemeClr val="bg1"/>
                </a:solidFill>
                <a:latin typeface="+mn-lt"/>
              </a:rPr>
            </a:br>
            <a:endParaRPr lang="en-US" sz="1600" b="1" i="1" dirty="0">
              <a:solidFill>
                <a:srgbClr val="002060"/>
              </a:solidFill>
              <a:latin typeface="+mn-lt"/>
            </a:endParaRPr>
          </a:p>
        </p:txBody>
      </p:sp>
      <p:grpSp>
        <p:nvGrpSpPr>
          <p:cNvPr id="9" name="Group 8">
            <a:extLst>
              <a:ext uri="{FF2B5EF4-FFF2-40B4-BE49-F238E27FC236}">
                <a16:creationId xmlns:a16="http://schemas.microsoft.com/office/drawing/2014/main" id="{8EE25034-EE79-4D96-B489-848CA67BB78C}"/>
              </a:ext>
            </a:extLst>
          </p:cNvPr>
          <p:cNvGrpSpPr/>
          <p:nvPr/>
        </p:nvGrpSpPr>
        <p:grpSpPr>
          <a:xfrm>
            <a:off x="177363" y="1114722"/>
            <a:ext cx="3152691" cy="2091470"/>
            <a:chOff x="5903466" y="1064192"/>
            <a:chExt cx="5548781" cy="3943164"/>
          </a:xfrm>
        </p:grpSpPr>
        <p:sp>
          <p:nvSpPr>
            <p:cNvPr id="11" name="Oval 10">
              <a:extLst>
                <a:ext uri="{FF2B5EF4-FFF2-40B4-BE49-F238E27FC236}">
                  <a16:creationId xmlns:a16="http://schemas.microsoft.com/office/drawing/2014/main" id="{E5734B2B-EC75-46F8-B291-4052FCFBE38B}"/>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3</a:t>
              </a:r>
            </a:p>
          </p:txBody>
        </p:sp>
        <p:sp>
          <p:nvSpPr>
            <p:cNvPr id="12" name="Rectangle 11">
              <a:extLst>
                <a:ext uri="{FF2B5EF4-FFF2-40B4-BE49-F238E27FC236}">
                  <a16:creationId xmlns:a16="http://schemas.microsoft.com/office/drawing/2014/main" id="{E6A696F3-A92A-4F2E-A889-0E6F00092FF9}"/>
                </a:ext>
              </a:extLst>
            </p:cNvPr>
            <p:cNvSpPr/>
            <p:nvPr/>
          </p:nvSpPr>
          <p:spPr>
            <a:xfrm>
              <a:off x="6975044" y="1119559"/>
              <a:ext cx="4477203" cy="3887797"/>
            </a:xfrm>
            <a:prstGeom prst="rect">
              <a:avLst/>
            </a:prstGeom>
          </p:spPr>
          <p:txBody>
            <a:bodyPr wrap="square">
              <a:spAutoFit/>
            </a:bodyPr>
            <a:lstStyle/>
            <a:p>
              <a:r>
                <a:rPr lang="es-ES" sz="3200" b="1" dirty="0"/>
                <a:t>Creación de Lecciones </a:t>
              </a:r>
            </a:p>
            <a:p>
              <a:r>
                <a:rPr lang="es-ES" sz="3200" b="1" dirty="0"/>
                <a:t>en Línea</a:t>
              </a:r>
              <a:endParaRPr lang="en-US" sz="3200" b="1" dirty="0"/>
            </a:p>
            <a:p>
              <a:endParaRPr lang="en-US" sz="3200" b="1" dirty="0">
                <a:solidFill>
                  <a:srgbClr val="002060"/>
                </a:solidFill>
              </a:endParaRPr>
            </a:p>
          </p:txBody>
        </p:sp>
      </p:grpSp>
      <p:pic>
        <p:nvPicPr>
          <p:cNvPr id="14" name="Picture 13">
            <a:extLst>
              <a:ext uri="{FF2B5EF4-FFF2-40B4-BE49-F238E27FC236}">
                <a16:creationId xmlns:a16="http://schemas.microsoft.com/office/drawing/2014/main" id="{C8C31610-7F65-48BE-A2EE-45BA955E3ECD}"/>
              </a:ext>
            </a:extLst>
          </p:cNvPr>
          <p:cNvPicPr>
            <a:picLocks noChangeAspect="1"/>
          </p:cNvPicPr>
          <p:nvPr/>
        </p:nvPicPr>
        <p:blipFill>
          <a:blip r:embed="rId3"/>
          <a:stretch>
            <a:fillRect/>
          </a:stretch>
        </p:blipFill>
        <p:spPr>
          <a:xfrm>
            <a:off x="3446770" y="756237"/>
            <a:ext cx="8370978" cy="5304582"/>
          </a:xfrm>
          <a:prstGeom prst="rect">
            <a:avLst/>
          </a:prstGeom>
        </p:spPr>
      </p:pic>
      <p:pic>
        <p:nvPicPr>
          <p:cNvPr id="15" name="Picture 14">
            <a:extLst>
              <a:ext uri="{FF2B5EF4-FFF2-40B4-BE49-F238E27FC236}">
                <a16:creationId xmlns:a16="http://schemas.microsoft.com/office/drawing/2014/main" id="{9B46C438-4912-4FF7-8F58-E84670DF652C}"/>
              </a:ext>
            </a:extLst>
          </p:cNvPr>
          <p:cNvPicPr>
            <a:picLocks noChangeAspect="1"/>
          </p:cNvPicPr>
          <p:nvPr/>
        </p:nvPicPr>
        <p:blipFill rotWithShape="1">
          <a:blip r:embed="rId4"/>
          <a:srcRect l="45" t="10679" r="-45" b="6167"/>
          <a:stretch/>
        </p:blipFill>
        <p:spPr>
          <a:xfrm>
            <a:off x="3441160" y="759664"/>
            <a:ext cx="8412833" cy="5304582"/>
          </a:xfrm>
          <a:prstGeom prst="rect">
            <a:avLst/>
          </a:prstGeom>
        </p:spPr>
      </p:pic>
    </p:spTree>
    <p:extLst>
      <p:ext uri="{BB962C8B-B14F-4D97-AF65-F5344CB8AC3E}">
        <p14:creationId xmlns:p14="http://schemas.microsoft.com/office/powerpoint/2010/main" val="24498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15</a:t>
            </a:fld>
            <a:endParaRPr lang="en-US" dirty="0"/>
          </a:p>
        </p:txBody>
      </p:sp>
      <p:sp>
        <p:nvSpPr>
          <p:cNvPr id="18" name="Title 1">
            <a:extLst>
              <a:ext uri="{FF2B5EF4-FFF2-40B4-BE49-F238E27FC236}">
                <a16:creationId xmlns:a16="http://schemas.microsoft.com/office/drawing/2014/main" id="{C1D230AE-A81F-4B35-916B-0410E475BE0D}"/>
              </a:ext>
            </a:extLst>
          </p:cNvPr>
          <p:cNvSpPr txBox="1">
            <a:spLocks/>
          </p:cNvSpPr>
          <p:nvPr/>
        </p:nvSpPr>
        <p:spPr>
          <a:xfrm>
            <a:off x="6191" y="715774"/>
            <a:ext cx="3413283" cy="5304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3200" b="1" dirty="0">
                <a:solidFill>
                  <a:schemeClr val="bg1"/>
                </a:solidFill>
                <a:latin typeface="+mn-lt"/>
              </a:rPr>
            </a:br>
            <a:endParaRPr lang="en-US" sz="1600" b="1" i="1" dirty="0">
              <a:solidFill>
                <a:srgbClr val="002060"/>
              </a:solidFill>
              <a:latin typeface="+mn-lt"/>
            </a:endParaRPr>
          </a:p>
        </p:txBody>
      </p:sp>
      <p:sp>
        <p:nvSpPr>
          <p:cNvPr id="2" name="Rectangle 1">
            <a:extLst>
              <a:ext uri="{FF2B5EF4-FFF2-40B4-BE49-F238E27FC236}">
                <a16:creationId xmlns:a16="http://schemas.microsoft.com/office/drawing/2014/main" id="{61E0692B-05C4-4D05-B51B-B054E25E94BD}"/>
              </a:ext>
            </a:extLst>
          </p:cNvPr>
          <p:cNvSpPr/>
          <p:nvPr/>
        </p:nvSpPr>
        <p:spPr>
          <a:xfrm>
            <a:off x="3523756" y="756718"/>
            <a:ext cx="7967660" cy="5509200"/>
          </a:xfrm>
          <a:prstGeom prst="rect">
            <a:avLst/>
          </a:prstGeom>
          <a:noFill/>
        </p:spPr>
        <p:txBody>
          <a:bodyPr wrap="square">
            <a:spAutoFit/>
          </a:bodyPr>
          <a:lstStyle/>
          <a:p>
            <a:pPr marL="457200" indent="-457200" fontAlgn="base">
              <a:buFont typeface="Wingdings" panose="05000000000000000000" pitchFamily="2" charset="2"/>
              <a:buChar char="q"/>
            </a:pPr>
            <a:r>
              <a:rPr lang="es-ES" sz="3200" b="1" dirty="0"/>
              <a:t>Ofrece lecciones "sincrónicas" </a:t>
            </a:r>
            <a:r>
              <a:rPr lang="es-ES" sz="3200" dirty="0"/>
              <a:t>en línea       al mismo tiempo que la clase normal.</a:t>
            </a:r>
          </a:p>
          <a:p>
            <a:pPr marL="1371600" lvl="2" indent="-457200" fontAlgn="base">
              <a:buFont typeface="Wingdings" panose="05000000000000000000" pitchFamily="2" charset="2"/>
              <a:buChar char="q"/>
            </a:pPr>
            <a:r>
              <a:rPr lang="en-US" sz="3200" dirty="0"/>
              <a:t>Google Hangouts</a:t>
            </a:r>
          </a:p>
          <a:p>
            <a:pPr marL="1371600" lvl="2" indent="-457200" fontAlgn="base">
              <a:buFont typeface="Wingdings" panose="05000000000000000000" pitchFamily="2" charset="2"/>
              <a:buChar char="q"/>
            </a:pPr>
            <a:r>
              <a:rPr lang="en-US" sz="3200" dirty="0"/>
              <a:t>Zoom</a:t>
            </a:r>
          </a:p>
          <a:p>
            <a:pPr marL="1371600" lvl="2" indent="-457200" fontAlgn="base">
              <a:buFont typeface="Wingdings" panose="05000000000000000000" pitchFamily="2" charset="2"/>
              <a:buChar char="q"/>
            </a:pPr>
            <a:r>
              <a:rPr lang="en-US" sz="3200" dirty="0"/>
              <a:t>Skype </a:t>
            </a:r>
          </a:p>
          <a:p>
            <a:pPr marL="914400" lvl="1" indent="-457200" fontAlgn="base">
              <a:buFont typeface="Wingdings" panose="05000000000000000000" pitchFamily="2" charset="2"/>
              <a:buChar char="q"/>
            </a:pPr>
            <a:endParaRPr lang="en-US" sz="3200" dirty="0"/>
          </a:p>
          <a:p>
            <a:pPr marL="457200" indent="-457200" fontAlgn="base">
              <a:buFont typeface="Wingdings" panose="05000000000000000000" pitchFamily="2" charset="2"/>
              <a:buChar char="q"/>
            </a:pPr>
            <a:r>
              <a:rPr lang="en-US" sz="3200" b="1" dirty="0" err="1"/>
              <a:t>Graba</a:t>
            </a:r>
            <a:r>
              <a:rPr lang="en-US" sz="3200" b="1" dirty="0"/>
              <a:t> sus </a:t>
            </a:r>
            <a:r>
              <a:rPr lang="en-US" sz="3200" b="1" dirty="0" err="1"/>
              <a:t>lecciones</a:t>
            </a:r>
            <a:r>
              <a:rPr lang="en-US" sz="3200" b="1" dirty="0"/>
              <a:t> </a:t>
            </a:r>
            <a:r>
              <a:rPr lang="en-US" sz="3200" b="1" dirty="0" err="1"/>
              <a:t>en</a:t>
            </a:r>
            <a:r>
              <a:rPr lang="en-US" sz="3200" b="1" dirty="0"/>
              <a:t> </a:t>
            </a:r>
            <a:r>
              <a:rPr lang="en-US" sz="3200" b="1" dirty="0" err="1"/>
              <a:t>avance</a:t>
            </a:r>
            <a:r>
              <a:rPr lang="en-US" sz="3200" b="1" dirty="0"/>
              <a:t>.</a:t>
            </a:r>
          </a:p>
          <a:p>
            <a:pPr marL="1371600" lvl="2" indent="-457200" fontAlgn="base">
              <a:buFont typeface="Wingdings" panose="05000000000000000000" pitchFamily="2" charset="2"/>
              <a:buChar char="q"/>
            </a:pPr>
            <a:r>
              <a:rPr lang="en-US" sz="3200" dirty="0"/>
              <a:t>Publica </a:t>
            </a:r>
            <a:r>
              <a:rPr lang="en-US" sz="3200" dirty="0" err="1"/>
              <a:t>en</a:t>
            </a:r>
            <a:r>
              <a:rPr lang="en-US" sz="3200" dirty="0"/>
              <a:t> YouTube</a:t>
            </a:r>
            <a:endParaRPr lang="en-US" sz="3200" dirty="0">
              <a:solidFill>
                <a:srgbClr val="002060"/>
              </a:solidFill>
            </a:endParaRPr>
          </a:p>
          <a:p>
            <a:pPr marL="1371600" lvl="2" indent="-457200" fontAlgn="base">
              <a:buFont typeface="Wingdings" panose="05000000000000000000" pitchFamily="2" charset="2"/>
              <a:buChar char="q"/>
            </a:pPr>
            <a:endParaRPr lang="en-US" sz="3200" dirty="0"/>
          </a:p>
          <a:p>
            <a:pPr marL="457200" indent="-457200" fontAlgn="base">
              <a:buFont typeface="Wingdings" panose="05000000000000000000" pitchFamily="2" charset="2"/>
              <a:buChar char="q"/>
            </a:pPr>
            <a:r>
              <a:rPr lang="es-ES" sz="3200" b="1" dirty="0">
                <a:solidFill>
                  <a:srgbClr val="009C3B"/>
                </a:solidFill>
              </a:rPr>
              <a:t>Haz un plan de respaldo para estudiantes sin una buena conexión a internet.</a:t>
            </a:r>
          </a:p>
        </p:txBody>
      </p:sp>
      <p:grpSp>
        <p:nvGrpSpPr>
          <p:cNvPr id="13" name="Group 12">
            <a:extLst>
              <a:ext uri="{FF2B5EF4-FFF2-40B4-BE49-F238E27FC236}">
                <a16:creationId xmlns:a16="http://schemas.microsoft.com/office/drawing/2014/main" id="{84CE6E68-A498-4A15-93F1-B568C55A4EE1}"/>
              </a:ext>
            </a:extLst>
          </p:cNvPr>
          <p:cNvGrpSpPr/>
          <p:nvPr/>
        </p:nvGrpSpPr>
        <p:grpSpPr>
          <a:xfrm>
            <a:off x="177363" y="1114722"/>
            <a:ext cx="3152691" cy="2091470"/>
            <a:chOff x="5903466" y="1064192"/>
            <a:chExt cx="5548781" cy="3943164"/>
          </a:xfrm>
        </p:grpSpPr>
        <p:sp>
          <p:nvSpPr>
            <p:cNvPr id="16" name="Oval 15">
              <a:extLst>
                <a:ext uri="{FF2B5EF4-FFF2-40B4-BE49-F238E27FC236}">
                  <a16:creationId xmlns:a16="http://schemas.microsoft.com/office/drawing/2014/main" id="{5DD1086A-EA8A-47F8-99E7-A4D0E98F18F1}"/>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3</a:t>
              </a:r>
            </a:p>
          </p:txBody>
        </p:sp>
        <p:sp>
          <p:nvSpPr>
            <p:cNvPr id="17" name="Rectangle 16">
              <a:extLst>
                <a:ext uri="{FF2B5EF4-FFF2-40B4-BE49-F238E27FC236}">
                  <a16:creationId xmlns:a16="http://schemas.microsoft.com/office/drawing/2014/main" id="{2B761ABE-E6D5-459A-BFDF-B1B098179240}"/>
                </a:ext>
              </a:extLst>
            </p:cNvPr>
            <p:cNvSpPr/>
            <p:nvPr/>
          </p:nvSpPr>
          <p:spPr>
            <a:xfrm>
              <a:off x="6975044" y="1119559"/>
              <a:ext cx="4477203" cy="3887797"/>
            </a:xfrm>
            <a:prstGeom prst="rect">
              <a:avLst/>
            </a:prstGeom>
          </p:spPr>
          <p:txBody>
            <a:bodyPr wrap="square">
              <a:spAutoFit/>
            </a:bodyPr>
            <a:lstStyle/>
            <a:p>
              <a:r>
                <a:rPr lang="es-ES" sz="3200" b="1" dirty="0"/>
                <a:t>Creación de Lecciones </a:t>
              </a:r>
            </a:p>
            <a:p>
              <a:r>
                <a:rPr lang="es-ES" sz="3200" b="1" dirty="0"/>
                <a:t>en Línea</a:t>
              </a:r>
              <a:endParaRPr lang="en-US" sz="3200" b="1" dirty="0"/>
            </a:p>
            <a:p>
              <a:endParaRPr lang="en-US" sz="3200" b="1" dirty="0">
                <a:solidFill>
                  <a:srgbClr val="002060"/>
                </a:solidFill>
              </a:endParaRPr>
            </a:p>
          </p:txBody>
        </p:sp>
      </p:grpSp>
    </p:spTree>
    <p:extLst>
      <p:ext uri="{BB962C8B-B14F-4D97-AF65-F5344CB8AC3E}">
        <p14:creationId xmlns:p14="http://schemas.microsoft.com/office/powerpoint/2010/main" val="118255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66A8E-B230-4638-B3E1-419166B0673D}"/>
              </a:ext>
            </a:extLst>
          </p:cNvPr>
          <p:cNvPicPr>
            <a:picLocks noChangeAspect="1"/>
          </p:cNvPicPr>
          <p:nvPr/>
        </p:nvPicPr>
        <p:blipFill>
          <a:blip r:embed="rId2"/>
          <a:stretch>
            <a:fillRect/>
          </a:stretch>
        </p:blipFill>
        <p:spPr>
          <a:xfrm>
            <a:off x="3583822" y="1023581"/>
            <a:ext cx="8108935" cy="4810836"/>
          </a:xfrm>
          <a:prstGeom prst="rect">
            <a:avLst/>
          </a:prstGeom>
        </p:spPr>
      </p:pic>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16</a:t>
            </a:fld>
            <a:endParaRPr lang="en-US" dirty="0"/>
          </a:p>
        </p:txBody>
      </p:sp>
      <p:sp>
        <p:nvSpPr>
          <p:cNvPr id="18" name="Title 1">
            <a:extLst>
              <a:ext uri="{FF2B5EF4-FFF2-40B4-BE49-F238E27FC236}">
                <a16:creationId xmlns:a16="http://schemas.microsoft.com/office/drawing/2014/main" id="{C1D230AE-A81F-4B35-916B-0410E475BE0D}"/>
              </a:ext>
            </a:extLst>
          </p:cNvPr>
          <p:cNvSpPr txBox="1">
            <a:spLocks/>
          </p:cNvSpPr>
          <p:nvPr/>
        </p:nvSpPr>
        <p:spPr>
          <a:xfrm>
            <a:off x="6191" y="715774"/>
            <a:ext cx="3413283" cy="5304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3200" b="1" dirty="0">
                <a:solidFill>
                  <a:schemeClr val="bg1"/>
                </a:solidFill>
                <a:latin typeface="+mn-lt"/>
              </a:rPr>
            </a:br>
            <a:endParaRPr lang="en-US" sz="1600" b="1" i="1" dirty="0">
              <a:solidFill>
                <a:srgbClr val="002060"/>
              </a:solidFill>
              <a:latin typeface="+mn-lt"/>
            </a:endParaRPr>
          </a:p>
        </p:txBody>
      </p:sp>
      <p:pic>
        <p:nvPicPr>
          <p:cNvPr id="3" name="Picture 2">
            <a:extLst>
              <a:ext uri="{FF2B5EF4-FFF2-40B4-BE49-F238E27FC236}">
                <a16:creationId xmlns:a16="http://schemas.microsoft.com/office/drawing/2014/main" id="{30B2F8CA-E424-4986-953F-B1E1038FD9A8}"/>
              </a:ext>
            </a:extLst>
          </p:cNvPr>
          <p:cNvPicPr>
            <a:picLocks noChangeAspect="1"/>
          </p:cNvPicPr>
          <p:nvPr/>
        </p:nvPicPr>
        <p:blipFill>
          <a:blip r:embed="rId3"/>
          <a:stretch>
            <a:fillRect/>
          </a:stretch>
        </p:blipFill>
        <p:spPr>
          <a:xfrm>
            <a:off x="3583822" y="955343"/>
            <a:ext cx="8180548" cy="5071755"/>
          </a:xfrm>
          <a:prstGeom prst="rect">
            <a:avLst/>
          </a:prstGeom>
        </p:spPr>
      </p:pic>
      <p:grpSp>
        <p:nvGrpSpPr>
          <p:cNvPr id="13" name="Group 12">
            <a:extLst>
              <a:ext uri="{FF2B5EF4-FFF2-40B4-BE49-F238E27FC236}">
                <a16:creationId xmlns:a16="http://schemas.microsoft.com/office/drawing/2014/main" id="{04E9E724-7FF3-4F3D-B7D4-C60AC89E3208}"/>
              </a:ext>
            </a:extLst>
          </p:cNvPr>
          <p:cNvGrpSpPr/>
          <p:nvPr/>
        </p:nvGrpSpPr>
        <p:grpSpPr>
          <a:xfrm>
            <a:off x="177363" y="1114722"/>
            <a:ext cx="3152691" cy="2091470"/>
            <a:chOff x="5903466" y="1064192"/>
            <a:chExt cx="5548781" cy="3943164"/>
          </a:xfrm>
        </p:grpSpPr>
        <p:sp>
          <p:nvSpPr>
            <p:cNvPr id="14" name="Oval 13">
              <a:extLst>
                <a:ext uri="{FF2B5EF4-FFF2-40B4-BE49-F238E27FC236}">
                  <a16:creationId xmlns:a16="http://schemas.microsoft.com/office/drawing/2014/main" id="{9480EEF0-39A2-41BE-8580-16B28ADEAA90}"/>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3</a:t>
              </a:r>
            </a:p>
          </p:txBody>
        </p:sp>
        <p:sp>
          <p:nvSpPr>
            <p:cNvPr id="15" name="Rectangle 14">
              <a:extLst>
                <a:ext uri="{FF2B5EF4-FFF2-40B4-BE49-F238E27FC236}">
                  <a16:creationId xmlns:a16="http://schemas.microsoft.com/office/drawing/2014/main" id="{5A0A4287-2DF4-4FF2-9DAD-D440F04E6CF9}"/>
                </a:ext>
              </a:extLst>
            </p:cNvPr>
            <p:cNvSpPr/>
            <p:nvPr/>
          </p:nvSpPr>
          <p:spPr>
            <a:xfrm>
              <a:off x="6975044" y="1119559"/>
              <a:ext cx="4477203" cy="3887797"/>
            </a:xfrm>
            <a:prstGeom prst="rect">
              <a:avLst/>
            </a:prstGeom>
          </p:spPr>
          <p:txBody>
            <a:bodyPr wrap="square">
              <a:spAutoFit/>
            </a:bodyPr>
            <a:lstStyle/>
            <a:p>
              <a:r>
                <a:rPr lang="es-ES" sz="3200" b="1" dirty="0"/>
                <a:t>Creación de Lecciones </a:t>
              </a:r>
            </a:p>
            <a:p>
              <a:r>
                <a:rPr lang="es-ES" sz="3200" b="1" dirty="0"/>
                <a:t>en Línea</a:t>
              </a:r>
              <a:endParaRPr lang="en-US" sz="3200" b="1" dirty="0"/>
            </a:p>
            <a:p>
              <a:endParaRPr lang="en-US" sz="3200" b="1" dirty="0">
                <a:solidFill>
                  <a:srgbClr val="002060"/>
                </a:solidFill>
              </a:endParaRPr>
            </a:p>
          </p:txBody>
        </p:sp>
      </p:grpSp>
    </p:spTree>
    <p:extLst>
      <p:ext uri="{BB962C8B-B14F-4D97-AF65-F5344CB8AC3E}">
        <p14:creationId xmlns:p14="http://schemas.microsoft.com/office/powerpoint/2010/main" val="345745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17</a:t>
            </a:fld>
            <a:endParaRPr lang="en-US" dirty="0"/>
          </a:p>
        </p:txBody>
      </p:sp>
      <p:sp>
        <p:nvSpPr>
          <p:cNvPr id="28" name="Rectangle 27">
            <a:extLst>
              <a:ext uri="{FF2B5EF4-FFF2-40B4-BE49-F238E27FC236}">
                <a16:creationId xmlns:a16="http://schemas.microsoft.com/office/drawing/2014/main" id="{94C5E016-B686-4E9B-A06B-5530F05FB18C}"/>
              </a:ext>
            </a:extLst>
          </p:cNvPr>
          <p:cNvSpPr/>
          <p:nvPr/>
        </p:nvSpPr>
        <p:spPr>
          <a:xfrm>
            <a:off x="3768264" y="607290"/>
            <a:ext cx="7125177" cy="16309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9" name="Group 8">
            <a:extLst>
              <a:ext uri="{FF2B5EF4-FFF2-40B4-BE49-F238E27FC236}">
                <a16:creationId xmlns:a16="http://schemas.microsoft.com/office/drawing/2014/main" id="{4640135A-BB79-416A-99EA-6DB2530474BA}"/>
              </a:ext>
            </a:extLst>
          </p:cNvPr>
          <p:cNvGrpSpPr/>
          <p:nvPr/>
        </p:nvGrpSpPr>
        <p:grpSpPr>
          <a:xfrm>
            <a:off x="175812" y="1088109"/>
            <a:ext cx="3181537" cy="1582169"/>
            <a:chOff x="6156878" y="1297720"/>
            <a:chExt cx="3630327" cy="1976859"/>
          </a:xfrm>
        </p:grpSpPr>
        <p:sp>
          <p:nvSpPr>
            <p:cNvPr id="11" name="Oval 10">
              <a:extLst>
                <a:ext uri="{FF2B5EF4-FFF2-40B4-BE49-F238E27FC236}">
                  <a16:creationId xmlns:a16="http://schemas.microsoft.com/office/drawing/2014/main" id="{2A8DE5AB-CA78-411B-BEC4-C9E81DABD094}"/>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4</a:t>
              </a:r>
            </a:p>
          </p:txBody>
        </p:sp>
        <p:sp>
          <p:nvSpPr>
            <p:cNvPr id="12" name="Rectangle 11">
              <a:extLst>
                <a:ext uri="{FF2B5EF4-FFF2-40B4-BE49-F238E27FC236}">
                  <a16:creationId xmlns:a16="http://schemas.microsoft.com/office/drawing/2014/main" id="{26ECBDE7-07E3-4004-AD13-A91FD159434D}"/>
                </a:ext>
              </a:extLst>
            </p:cNvPr>
            <p:cNvSpPr/>
            <p:nvPr/>
          </p:nvSpPr>
          <p:spPr>
            <a:xfrm>
              <a:off x="6882514" y="1313350"/>
              <a:ext cx="2904691" cy="1961229"/>
            </a:xfrm>
            <a:prstGeom prst="rect">
              <a:avLst/>
            </a:prstGeom>
          </p:spPr>
          <p:txBody>
            <a:bodyPr wrap="square">
              <a:spAutoFit/>
            </a:bodyPr>
            <a:lstStyle/>
            <a:p>
              <a:r>
                <a:rPr lang="es-ES" sz="3200" b="1" dirty="0">
                  <a:solidFill>
                    <a:srgbClr val="222222"/>
                  </a:solidFill>
                </a:rPr>
                <a:t>Comparte Materiales Adicionales</a:t>
              </a:r>
              <a:endParaRPr lang="en-US" sz="3200" b="1" dirty="0">
                <a:solidFill>
                  <a:srgbClr val="002060"/>
                </a:solidFill>
              </a:endParaRPr>
            </a:p>
          </p:txBody>
        </p:sp>
      </p:grpSp>
      <p:sp>
        <p:nvSpPr>
          <p:cNvPr id="2" name="Rectangle 1">
            <a:extLst>
              <a:ext uri="{FF2B5EF4-FFF2-40B4-BE49-F238E27FC236}">
                <a16:creationId xmlns:a16="http://schemas.microsoft.com/office/drawing/2014/main" id="{6C734364-EB02-4B6B-913E-3ADC1B95CF1E}"/>
              </a:ext>
            </a:extLst>
          </p:cNvPr>
          <p:cNvSpPr/>
          <p:nvPr/>
        </p:nvSpPr>
        <p:spPr>
          <a:xfrm>
            <a:off x="3472739" y="768806"/>
            <a:ext cx="8332574" cy="5509200"/>
          </a:xfrm>
          <a:prstGeom prst="rect">
            <a:avLst/>
          </a:prstGeom>
        </p:spPr>
        <p:txBody>
          <a:bodyPr wrap="square">
            <a:spAutoFit/>
          </a:bodyPr>
          <a:lstStyle/>
          <a:p>
            <a:pPr marL="285750" indent="-285750" fontAlgn="base">
              <a:buFont typeface="Wingdings" panose="05000000000000000000" pitchFamily="2" charset="2"/>
              <a:buChar char="q"/>
            </a:pPr>
            <a:r>
              <a:rPr lang="es-ES" sz="3200" b="1" dirty="0"/>
              <a:t> Aumenta la experiencia en línea.</a:t>
            </a:r>
            <a:r>
              <a:rPr lang="en-US" sz="3200" b="1" dirty="0"/>
              <a:t> </a:t>
            </a:r>
          </a:p>
          <a:p>
            <a:pPr marL="285750" indent="-285750" fontAlgn="base">
              <a:buFont typeface="Wingdings" panose="05000000000000000000" pitchFamily="2" charset="2"/>
              <a:buChar char="q"/>
            </a:pPr>
            <a:endParaRPr lang="en-US" sz="3200" dirty="0"/>
          </a:p>
          <a:p>
            <a:pPr marL="285750" indent="-285750" fontAlgn="base">
              <a:buFont typeface="Wingdings" panose="05000000000000000000" pitchFamily="2" charset="2"/>
              <a:buChar char="q"/>
            </a:pPr>
            <a:r>
              <a:rPr lang="es-ES" sz="3200" dirty="0"/>
              <a:t> Agrega materiales adicionales en </a:t>
            </a:r>
            <a:r>
              <a:rPr lang="en-US" sz="3200" dirty="0"/>
              <a:t>Google Classroom.</a:t>
            </a:r>
          </a:p>
          <a:p>
            <a:pPr marL="285750" indent="-285750" fontAlgn="base">
              <a:buFont typeface="Wingdings" panose="05000000000000000000" pitchFamily="2" charset="2"/>
              <a:buChar char="q"/>
            </a:pPr>
            <a:endParaRPr lang="en-US" sz="3200" dirty="0"/>
          </a:p>
          <a:p>
            <a:pPr marL="742950" lvl="1" indent="-285750" fontAlgn="base">
              <a:buFont typeface="Wingdings" panose="05000000000000000000" pitchFamily="2" charset="2"/>
              <a:buChar char="q"/>
            </a:pPr>
            <a:r>
              <a:rPr lang="en-US" sz="3200" dirty="0"/>
              <a:t> </a:t>
            </a:r>
            <a:r>
              <a:rPr lang="en-US" sz="3200" dirty="0" err="1"/>
              <a:t>Lecturas</a:t>
            </a:r>
            <a:r>
              <a:rPr lang="en-US" sz="3200" dirty="0"/>
              <a:t> extras </a:t>
            </a:r>
          </a:p>
          <a:p>
            <a:pPr marL="742950" lvl="1" indent="-285750" fontAlgn="base">
              <a:buFont typeface="Wingdings" panose="05000000000000000000" pitchFamily="2" charset="2"/>
              <a:buChar char="q"/>
            </a:pPr>
            <a:r>
              <a:rPr lang="en-US" sz="3200" dirty="0"/>
              <a:t> </a:t>
            </a:r>
            <a:r>
              <a:rPr lang="en-US" sz="3200" dirty="0" err="1"/>
              <a:t>Mensajes</a:t>
            </a:r>
            <a:r>
              <a:rPr lang="en-US" sz="3200" dirty="0"/>
              <a:t> </a:t>
            </a:r>
            <a:r>
              <a:rPr lang="en-US" sz="3200" dirty="0" err="1"/>
              <a:t>diarios</a:t>
            </a:r>
            <a:r>
              <a:rPr lang="en-US" sz="3200" dirty="0"/>
              <a:t> – video y </a:t>
            </a:r>
            <a:r>
              <a:rPr lang="en-US" sz="3200" dirty="0" err="1"/>
              <a:t>texto</a:t>
            </a:r>
            <a:endParaRPr lang="en-US" sz="3200" dirty="0"/>
          </a:p>
          <a:p>
            <a:pPr marL="742950" lvl="1" indent="-285750" fontAlgn="base">
              <a:buFont typeface="Wingdings" panose="05000000000000000000" pitchFamily="2" charset="2"/>
              <a:buChar char="q"/>
            </a:pPr>
            <a:r>
              <a:rPr lang="en-US" sz="3200" dirty="0"/>
              <a:t> </a:t>
            </a:r>
            <a:r>
              <a:rPr lang="en-US" sz="3200" dirty="0" err="1"/>
              <a:t>Sesiones</a:t>
            </a:r>
            <a:r>
              <a:rPr lang="en-US" sz="3200" dirty="0"/>
              <a:t> de chat </a:t>
            </a:r>
          </a:p>
          <a:p>
            <a:pPr marL="742950" lvl="1" indent="-285750" fontAlgn="base">
              <a:buFont typeface="Wingdings" panose="05000000000000000000" pitchFamily="2" charset="2"/>
              <a:buChar char="q"/>
            </a:pPr>
            <a:endParaRPr lang="en-US" sz="3200" dirty="0"/>
          </a:p>
          <a:p>
            <a:pPr marL="285750" indent="-285750" fontAlgn="base">
              <a:buFont typeface="Wingdings" panose="05000000000000000000" pitchFamily="2" charset="2"/>
              <a:buChar char="q"/>
            </a:pPr>
            <a:r>
              <a:rPr lang="en-US" sz="3200" dirty="0"/>
              <a:t> </a:t>
            </a:r>
            <a:r>
              <a:rPr lang="en-US" sz="3200" b="1" dirty="0" err="1">
                <a:solidFill>
                  <a:srgbClr val="009C3B"/>
                </a:solidFill>
              </a:rPr>
              <a:t>Haga</a:t>
            </a:r>
            <a:r>
              <a:rPr lang="en-US" sz="3200" b="1" dirty="0">
                <a:solidFill>
                  <a:srgbClr val="009C3B"/>
                </a:solidFill>
              </a:rPr>
              <a:t> un </a:t>
            </a:r>
            <a:r>
              <a:rPr lang="en-US" sz="3200" b="1" dirty="0" err="1">
                <a:solidFill>
                  <a:srgbClr val="009C3B"/>
                </a:solidFill>
              </a:rPr>
              <a:t>esfuerzo</a:t>
            </a:r>
            <a:r>
              <a:rPr lang="en-US" sz="3200" b="1" dirty="0">
                <a:solidFill>
                  <a:srgbClr val="009C3B"/>
                </a:solidFill>
              </a:rPr>
              <a:t> </a:t>
            </a:r>
            <a:r>
              <a:rPr lang="en-US" sz="3200" b="1" dirty="0" err="1">
                <a:solidFill>
                  <a:srgbClr val="009C3B"/>
                </a:solidFill>
              </a:rPr>
              <a:t>adicional</a:t>
            </a:r>
            <a:r>
              <a:rPr lang="en-US" sz="3200" b="1" dirty="0">
                <a:solidFill>
                  <a:srgbClr val="009C3B"/>
                </a:solidFill>
              </a:rPr>
              <a:t> para </a:t>
            </a:r>
            <a:r>
              <a:rPr lang="en-US" sz="3200" b="1" dirty="0" err="1">
                <a:solidFill>
                  <a:srgbClr val="009C3B"/>
                </a:solidFill>
              </a:rPr>
              <a:t>ofrecerles</a:t>
            </a:r>
            <a:r>
              <a:rPr lang="en-US" sz="3200" b="1" dirty="0">
                <a:solidFill>
                  <a:srgbClr val="009C3B"/>
                </a:solidFill>
              </a:rPr>
              <a:t> </a:t>
            </a:r>
          </a:p>
          <a:p>
            <a:pPr fontAlgn="base"/>
            <a:r>
              <a:rPr lang="en-US" sz="3200" b="1" dirty="0">
                <a:solidFill>
                  <a:srgbClr val="009C3B"/>
                </a:solidFill>
              </a:rPr>
              <a:t>     </a:t>
            </a:r>
            <a:r>
              <a:rPr lang="en-US" sz="3200" b="1" dirty="0" err="1">
                <a:solidFill>
                  <a:srgbClr val="009C3B"/>
                </a:solidFill>
              </a:rPr>
              <a:t>otras</a:t>
            </a:r>
            <a:r>
              <a:rPr lang="en-US" sz="3200" b="1" dirty="0">
                <a:solidFill>
                  <a:srgbClr val="009C3B"/>
                </a:solidFill>
              </a:rPr>
              <a:t> </a:t>
            </a:r>
            <a:r>
              <a:rPr lang="en-US" sz="3200" b="1" dirty="0" err="1">
                <a:solidFill>
                  <a:srgbClr val="009C3B"/>
                </a:solidFill>
              </a:rPr>
              <a:t>opciones</a:t>
            </a:r>
            <a:r>
              <a:rPr lang="en-US" sz="3200" b="1" dirty="0">
                <a:solidFill>
                  <a:srgbClr val="009C3B"/>
                </a:solidFill>
              </a:rPr>
              <a:t> para </a:t>
            </a:r>
            <a:r>
              <a:rPr lang="en-US" sz="3200" b="1" dirty="0" err="1">
                <a:solidFill>
                  <a:srgbClr val="009C3B"/>
                </a:solidFill>
              </a:rPr>
              <a:t>aprender</a:t>
            </a:r>
            <a:r>
              <a:rPr lang="en-US" sz="3200" b="1" dirty="0">
                <a:solidFill>
                  <a:srgbClr val="009C3B"/>
                </a:solidFill>
              </a:rPr>
              <a:t>.</a:t>
            </a:r>
          </a:p>
        </p:txBody>
      </p:sp>
    </p:spTree>
    <p:extLst>
      <p:ext uri="{BB962C8B-B14F-4D97-AF65-F5344CB8AC3E}">
        <p14:creationId xmlns:p14="http://schemas.microsoft.com/office/powerpoint/2010/main" val="113844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additive="base">
                                        <p:cTn id="1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 calcmode="lin" valueType="num">
                                      <p:cBhvr additive="base">
                                        <p:cTn id="1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 calcmode="lin" valueType="num">
                                      <p:cBhvr additive="base">
                                        <p:cTn id="2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 calcmode="lin" valueType="num">
                                      <p:cBhvr additive="base">
                                        <p:cTn id="30"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 calcmode="lin" valueType="num">
                                      <p:cBhvr additive="base">
                                        <p:cTn id="34"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A9CD51-AB88-40A5-B3EE-D7EA66C002FD}"/>
              </a:ext>
            </a:extLst>
          </p:cNvPr>
          <p:cNvPicPr>
            <a:picLocks noChangeAspect="1"/>
          </p:cNvPicPr>
          <p:nvPr/>
        </p:nvPicPr>
        <p:blipFill rotWithShape="1">
          <a:blip r:embed="rId2"/>
          <a:srcRect l="6719" t="3969" r="7477" b="6031"/>
          <a:stretch/>
        </p:blipFill>
        <p:spPr>
          <a:xfrm>
            <a:off x="3848618" y="1015125"/>
            <a:ext cx="7211378" cy="5042723"/>
          </a:xfrm>
          <a:prstGeom prst="rect">
            <a:avLst/>
          </a:prstGeom>
        </p:spPr>
      </p:pic>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18</a:t>
            </a:fld>
            <a:endParaRPr lang="en-US" dirty="0"/>
          </a:p>
        </p:txBody>
      </p:sp>
      <p:sp>
        <p:nvSpPr>
          <p:cNvPr id="28" name="Rectangle 27">
            <a:extLst>
              <a:ext uri="{FF2B5EF4-FFF2-40B4-BE49-F238E27FC236}">
                <a16:creationId xmlns:a16="http://schemas.microsoft.com/office/drawing/2014/main" id="{94C5E016-B686-4E9B-A06B-5530F05FB18C}"/>
              </a:ext>
            </a:extLst>
          </p:cNvPr>
          <p:cNvSpPr/>
          <p:nvPr/>
        </p:nvSpPr>
        <p:spPr>
          <a:xfrm>
            <a:off x="3768264" y="607290"/>
            <a:ext cx="7125177" cy="16309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9" name="Group 8">
            <a:extLst>
              <a:ext uri="{FF2B5EF4-FFF2-40B4-BE49-F238E27FC236}">
                <a16:creationId xmlns:a16="http://schemas.microsoft.com/office/drawing/2014/main" id="{4640135A-BB79-416A-99EA-6DB2530474BA}"/>
              </a:ext>
            </a:extLst>
          </p:cNvPr>
          <p:cNvGrpSpPr/>
          <p:nvPr/>
        </p:nvGrpSpPr>
        <p:grpSpPr>
          <a:xfrm>
            <a:off x="175812" y="1088109"/>
            <a:ext cx="3181537" cy="1582169"/>
            <a:chOff x="6156878" y="1297720"/>
            <a:chExt cx="3630327" cy="1976859"/>
          </a:xfrm>
        </p:grpSpPr>
        <p:sp>
          <p:nvSpPr>
            <p:cNvPr id="11" name="Oval 10">
              <a:extLst>
                <a:ext uri="{FF2B5EF4-FFF2-40B4-BE49-F238E27FC236}">
                  <a16:creationId xmlns:a16="http://schemas.microsoft.com/office/drawing/2014/main" id="{2A8DE5AB-CA78-411B-BEC4-C9E81DABD094}"/>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4</a:t>
              </a:r>
            </a:p>
          </p:txBody>
        </p:sp>
        <p:sp>
          <p:nvSpPr>
            <p:cNvPr id="12" name="Rectangle 11">
              <a:extLst>
                <a:ext uri="{FF2B5EF4-FFF2-40B4-BE49-F238E27FC236}">
                  <a16:creationId xmlns:a16="http://schemas.microsoft.com/office/drawing/2014/main" id="{26ECBDE7-07E3-4004-AD13-A91FD159434D}"/>
                </a:ext>
              </a:extLst>
            </p:cNvPr>
            <p:cNvSpPr/>
            <p:nvPr/>
          </p:nvSpPr>
          <p:spPr>
            <a:xfrm>
              <a:off x="6882514" y="1313350"/>
              <a:ext cx="2904691" cy="1961229"/>
            </a:xfrm>
            <a:prstGeom prst="rect">
              <a:avLst/>
            </a:prstGeom>
          </p:spPr>
          <p:txBody>
            <a:bodyPr wrap="square">
              <a:spAutoFit/>
            </a:bodyPr>
            <a:lstStyle/>
            <a:p>
              <a:r>
                <a:rPr lang="es-ES" sz="3200" b="1" dirty="0">
                  <a:solidFill>
                    <a:srgbClr val="222222"/>
                  </a:solidFill>
                </a:rPr>
                <a:t>Comparte Materiales Adicionales</a:t>
              </a:r>
              <a:endParaRPr lang="en-US" sz="3200" b="1" dirty="0">
                <a:solidFill>
                  <a:srgbClr val="002060"/>
                </a:solidFill>
              </a:endParaRPr>
            </a:p>
          </p:txBody>
        </p:sp>
      </p:grpSp>
      <p:pic>
        <p:nvPicPr>
          <p:cNvPr id="13" name="Picture 12">
            <a:extLst>
              <a:ext uri="{FF2B5EF4-FFF2-40B4-BE49-F238E27FC236}">
                <a16:creationId xmlns:a16="http://schemas.microsoft.com/office/drawing/2014/main" id="{BDD6045E-B253-4587-B094-6D6D5FA155AF}"/>
              </a:ext>
            </a:extLst>
          </p:cNvPr>
          <p:cNvPicPr>
            <a:picLocks noChangeAspect="1"/>
          </p:cNvPicPr>
          <p:nvPr/>
        </p:nvPicPr>
        <p:blipFill rotWithShape="1">
          <a:blip r:embed="rId3"/>
          <a:srcRect t="3700" b="5979"/>
          <a:stretch/>
        </p:blipFill>
        <p:spPr>
          <a:xfrm>
            <a:off x="3675919" y="869407"/>
            <a:ext cx="7882153" cy="4746171"/>
          </a:xfrm>
          <a:prstGeom prst="rect">
            <a:avLst/>
          </a:prstGeom>
        </p:spPr>
      </p:pic>
      <p:pic>
        <p:nvPicPr>
          <p:cNvPr id="15" name="Picture 14">
            <a:extLst>
              <a:ext uri="{FF2B5EF4-FFF2-40B4-BE49-F238E27FC236}">
                <a16:creationId xmlns:a16="http://schemas.microsoft.com/office/drawing/2014/main" id="{4C4DCC68-21F7-408E-B3A8-B445CA312433}"/>
              </a:ext>
            </a:extLst>
          </p:cNvPr>
          <p:cNvPicPr>
            <a:picLocks noChangeAspect="1"/>
          </p:cNvPicPr>
          <p:nvPr/>
        </p:nvPicPr>
        <p:blipFill>
          <a:blip r:embed="rId4"/>
          <a:stretch>
            <a:fillRect/>
          </a:stretch>
        </p:blipFill>
        <p:spPr>
          <a:xfrm>
            <a:off x="3670803" y="800152"/>
            <a:ext cx="8018504" cy="5356263"/>
          </a:xfrm>
          <a:prstGeom prst="rect">
            <a:avLst/>
          </a:prstGeom>
        </p:spPr>
      </p:pic>
    </p:spTree>
    <p:extLst>
      <p:ext uri="{BB962C8B-B14F-4D97-AF65-F5344CB8AC3E}">
        <p14:creationId xmlns:p14="http://schemas.microsoft.com/office/powerpoint/2010/main" val="278628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9C50A39-6520-46B5-BB42-4C6F3CD3F7EB}"/>
              </a:ext>
            </a:extLst>
          </p:cNvPr>
          <p:cNvPicPr>
            <a:picLocks noChangeAspect="1"/>
          </p:cNvPicPr>
          <p:nvPr/>
        </p:nvPicPr>
        <p:blipFill rotWithShape="1">
          <a:blip r:embed="rId2"/>
          <a:srcRect l="11051" t="894" r="16852" b="-894"/>
          <a:stretch/>
        </p:blipFill>
        <p:spPr>
          <a:xfrm>
            <a:off x="3432413" y="762897"/>
            <a:ext cx="8412120" cy="5391413"/>
          </a:xfrm>
          <a:prstGeom prst="rect">
            <a:avLst/>
          </a:prstGeom>
        </p:spPr>
      </p:pic>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19</a:t>
            </a:fld>
            <a:endParaRPr lang="en-US" dirty="0"/>
          </a:p>
        </p:txBody>
      </p:sp>
      <p:sp>
        <p:nvSpPr>
          <p:cNvPr id="28" name="Rectangle 27">
            <a:extLst>
              <a:ext uri="{FF2B5EF4-FFF2-40B4-BE49-F238E27FC236}">
                <a16:creationId xmlns:a16="http://schemas.microsoft.com/office/drawing/2014/main" id="{94C5E016-B686-4E9B-A06B-5530F05FB18C}"/>
              </a:ext>
            </a:extLst>
          </p:cNvPr>
          <p:cNvSpPr/>
          <p:nvPr/>
        </p:nvSpPr>
        <p:spPr>
          <a:xfrm>
            <a:off x="5243013" y="2211514"/>
            <a:ext cx="7328027" cy="41744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9" name="Group 8">
            <a:extLst>
              <a:ext uri="{FF2B5EF4-FFF2-40B4-BE49-F238E27FC236}">
                <a16:creationId xmlns:a16="http://schemas.microsoft.com/office/drawing/2014/main" id="{EF0AA5F9-A0A4-4F16-AA29-4395E79BA18A}"/>
              </a:ext>
            </a:extLst>
          </p:cNvPr>
          <p:cNvGrpSpPr/>
          <p:nvPr/>
        </p:nvGrpSpPr>
        <p:grpSpPr>
          <a:xfrm>
            <a:off x="216757" y="1109341"/>
            <a:ext cx="3215655" cy="1599027"/>
            <a:chOff x="5903466" y="1064192"/>
            <a:chExt cx="5659600" cy="3014734"/>
          </a:xfrm>
        </p:grpSpPr>
        <p:sp>
          <p:nvSpPr>
            <p:cNvPr id="11" name="Oval 10">
              <a:extLst>
                <a:ext uri="{FF2B5EF4-FFF2-40B4-BE49-F238E27FC236}">
                  <a16:creationId xmlns:a16="http://schemas.microsoft.com/office/drawing/2014/main" id="{78D13C9D-36EA-4E80-8B27-079D97E7B9F9}"/>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5</a:t>
              </a:r>
            </a:p>
          </p:txBody>
        </p:sp>
        <p:sp>
          <p:nvSpPr>
            <p:cNvPr id="12" name="Rectangle 11">
              <a:extLst>
                <a:ext uri="{FF2B5EF4-FFF2-40B4-BE49-F238E27FC236}">
                  <a16:creationId xmlns:a16="http://schemas.microsoft.com/office/drawing/2014/main" id="{EE1B56BA-9680-432D-8172-DD2F25470FD8}"/>
                </a:ext>
              </a:extLst>
            </p:cNvPr>
            <p:cNvSpPr/>
            <p:nvPr/>
          </p:nvSpPr>
          <p:spPr>
            <a:xfrm>
              <a:off x="6975044" y="1119559"/>
              <a:ext cx="4588022" cy="2959367"/>
            </a:xfrm>
            <a:prstGeom prst="rect">
              <a:avLst/>
            </a:prstGeom>
          </p:spPr>
          <p:txBody>
            <a:bodyPr wrap="square">
              <a:spAutoFit/>
            </a:bodyPr>
            <a:lstStyle/>
            <a:p>
              <a:r>
                <a:rPr lang="es-ES" sz="3200" b="1" dirty="0"/>
                <a:t>Creación de Comunidad en Línea</a:t>
              </a:r>
            </a:p>
          </p:txBody>
        </p:sp>
      </p:grpSp>
      <p:pic>
        <p:nvPicPr>
          <p:cNvPr id="4" name="Picture 3">
            <a:extLst>
              <a:ext uri="{FF2B5EF4-FFF2-40B4-BE49-F238E27FC236}">
                <a16:creationId xmlns:a16="http://schemas.microsoft.com/office/drawing/2014/main" id="{8904C0C8-C2AF-44AF-8AEE-F59698BB58C9}"/>
              </a:ext>
            </a:extLst>
          </p:cNvPr>
          <p:cNvPicPr>
            <a:picLocks noChangeAspect="1"/>
          </p:cNvPicPr>
          <p:nvPr/>
        </p:nvPicPr>
        <p:blipFill rotWithShape="1">
          <a:blip r:embed="rId3"/>
          <a:srcRect l="18410" b="17068"/>
          <a:stretch/>
        </p:blipFill>
        <p:spPr>
          <a:xfrm>
            <a:off x="3432412" y="762749"/>
            <a:ext cx="8412120" cy="5332354"/>
          </a:xfrm>
          <a:prstGeom prst="rect">
            <a:avLst/>
          </a:prstGeom>
        </p:spPr>
      </p:pic>
    </p:spTree>
    <p:extLst>
      <p:ext uri="{BB962C8B-B14F-4D97-AF65-F5344CB8AC3E}">
        <p14:creationId xmlns:p14="http://schemas.microsoft.com/office/powerpoint/2010/main" val="30185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2</a:t>
            </a:fld>
            <a:endParaRPr lang="en-US" dirty="0"/>
          </a:p>
        </p:txBody>
      </p:sp>
      <p:sp>
        <p:nvSpPr>
          <p:cNvPr id="18" name="Title 1">
            <a:extLst>
              <a:ext uri="{FF2B5EF4-FFF2-40B4-BE49-F238E27FC236}">
                <a16:creationId xmlns:a16="http://schemas.microsoft.com/office/drawing/2014/main" id="{C1D230AE-A81F-4B35-916B-0410E475BE0D}"/>
              </a:ext>
            </a:extLst>
          </p:cNvPr>
          <p:cNvSpPr txBox="1">
            <a:spLocks/>
          </p:cNvSpPr>
          <p:nvPr/>
        </p:nvSpPr>
        <p:spPr>
          <a:xfrm>
            <a:off x="6191" y="715774"/>
            <a:ext cx="3413283" cy="5304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3200" b="1" dirty="0">
                <a:solidFill>
                  <a:schemeClr val="bg1"/>
                </a:solidFill>
                <a:latin typeface="+mn-lt"/>
              </a:rPr>
            </a:br>
            <a:endParaRPr lang="en-US" sz="1600" b="1" i="1" dirty="0">
              <a:solidFill>
                <a:srgbClr val="002060"/>
              </a:solidFill>
              <a:latin typeface="+mn-lt"/>
            </a:endParaRPr>
          </a:p>
        </p:txBody>
      </p:sp>
      <p:pic>
        <p:nvPicPr>
          <p:cNvPr id="8" name="Picture 7">
            <a:extLst>
              <a:ext uri="{FF2B5EF4-FFF2-40B4-BE49-F238E27FC236}">
                <a16:creationId xmlns:a16="http://schemas.microsoft.com/office/drawing/2014/main" id="{76466075-6634-4782-9CB1-564BE171E028}"/>
              </a:ext>
            </a:extLst>
          </p:cNvPr>
          <p:cNvPicPr>
            <a:picLocks noChangeAspect="1"/>
          </p:cNvPicPr>
          <p:nvPr/>
        </p:nvPicPr>
        <p:blipFill>
          <a:blip r:embed="rId2"/>
          <a:stretch>
            <a:fillRect/>
          </a:stretch>
        </p:blipFill>
        <p:spPr>
          <a:xfrm>
            <a:off x="7132159" y="4612341"/>
            <a:ext cx="4620669" cy="1408015"/>
          </a:xfrm>
          <a:prstGeom prst="rect">
            <a:avLst/>
          </a:prstGeom>
        </p:spPr>
      </p:pic>
      <p:sp>
        <p:nvSpPr>
          <p:cNvPr id="9" name="Content Placeholder 2">
            <a:extLst>
              <a:ext uri="{FF2B5EF4-FFF2-40B4-BE49-F238E27FC236}">
                <a16:creationId xmlns:a16="http://schemas.microsoft.com/office/drawing/2014/main" id="{24406364-1996-49F4-BF21-839DF12E38D7}"/>
              </a:ext>
            </a:extLst>
          </p:cNvPr>
          <p:cNvSpPr>
            <a:spLocks noGrp="1"/>
          </p:cNvSpPr>
          <p:nvPr>
            <p:ph idx="1"/>
          </p:nvPr>
        </p:nvSpPr>
        <p:spPr>
          <a:xfrm>
            <a:off x="0" y="61907"/>
            <a:ext cx="8229600" cy="4876800"/>
          </a:xfrm>
        </p:spPr>
        <p:txBody>
          <a:bodyPr>
            <a:noAutofit/>
          </a:bodyPr>
          <a:lstStyle/>
          <a:p>
            <a:pPr lvl="0"/>
            <a:r>
              <a:rPr lang="en-US" sz="3200" b="1" dirty="0">
                <a:solidFill>
                  <a:schemeClr val="bg1"/>
                </a:solidFill>
              </a:rPr>
              <a:t>Dale P. Johnson</a:t>
            </a:r>
          </a:p>
          <a:p>
            <a:pPr lvl="0"/>
            <a:r>
              <a:rPr lang="en-US" dirty="0">
                <a:solidFill>
                  <a:schemeClr val="bg1"/>
                </a:solidFill>
              </a:rPr>
              <a:t>Director, </a:t>
            </a:r>
            <a:r>
              <a:rPr lang="en-US" dirty="0" err="1">
                <a:solidFill>
                  <a:schemeClr val="bg1"/>
                </a:solidFill>
              </a:rPr>
              <a:t>Innovación</a:t>
            </a:r>
            <a:r>
              <a:rPr lang="en-US" dirty="0">
                <a:solidFill>
                  <a:schemeClr val="bg1"/>
                </a:solidFill>
              </a:rPr>
              <a:t> Digital</a:t>
            </a:r>
          </a:p>
          <a:p>
            <a:pPr>
              <a:spcAft>
                <a:spcPts val="1200"/>
              </a:spcAft>
            </a:pPr>
            <a:r>
              <a:rPr lang="en-US" dirty="0">
                <a:solidFill>
                  <a:schemeClr val="bg1"/>
                </a:solidFill>
              </a:rPr>
              <a:t> University Design Institute</a:t>
            </a:r>
          </a:p>
          <a:p>
            <a:pPr>
              <a:spcAft>
                <a:spcPts val="1200"/>
              </a:spcAft>
            </a:pPr>
            <a:endParaRPr lang="en-US" dirty="0">
              <a:solidFill>
                <a:schemeClr val="bg1"/>
              </a:solidFill>
            </a:endParaRPr>
          </a:p>
          <a:p>
            <a:pPr>
              <a:spcAft>
                <a:spcPts val="1200"/>
              </a:spcAft>
            </a:pPr>
            <a:endParaRPr lang="en-US" b="1" dirty="0">
              <a:solidFill>
                <a:schemeClr val="bg1"/>
              </a:solidFill>
            </a:endParaRPr>
          </a:p>
          <a:p>
            <a:pPr>
              <a:spcAft>
                <a:spcPts val="1200"/>
              </a:spcAft>
            </a:pPr>
            <a:endParaRPr lang="en-US" b="1" dirty="0">
              <a:solidFill>
                <a:schemeClr val="tx2">
                  <a:lumMod val="75000"/>
                </a:schemeClr>
              </a:solidFill>
            </a:endParaRPr>
          </a:p>
        </p:txBody>
      </p:sp>
      <p:pic>
        <p:nvPicPr>
          <p:cNvPr id="11" name="Picture 10">
            <a:extLst>
              <a:ext uri="{FF2B5EF4-FFF2-40B4-BE49-F238E27FC236}">
                <a16:creationId xmlns:a16="http://schemas.microsoft.com/office/drawing/2014/main" id="{96292C7A-0EE1-459C-A2F0-1BEE8253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879" y="1039792"/>
            <a:ext cx="4196595" cy="2475868"/>
          </a:xfrm>
          <a:prstGeom prst="rect">
            <a:avLst/>
          </a:prstGeom>
        </p:spPr>
      </p:pic>
      <p:pic>
        <p:nvPicPr>
          <p:cNvPr id="12" name="Picture 11">
            <a:extLst>
              <a:ext uri="{FF2B5EF4-FFF2-40B4-BE49-F238E27FC236}">
                <a16:creationId xmlns:a16="http://schemas.microsoft.com/office/drawing/2014/main" id="{41538330-564D-4D28-B90D-D141387C2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3373" y="1196787"/>
            <a:ext cx="2649325" cy="2420471"/>
          </a:xfrm>
          <a:prstGeom prst="rect">
            <a:avLst/>
          </a:prstGeom>
        </p:spPr>
      </p:pic>
      <p:pic>
        <p:nvPicPr>
          <p:cNvPr id="15" name="Picture 14">
            <a:extLst>
              <a:ext uri="{FF2B5EF4-FFF2-40B4-BE49-F238E27FC236}">
                <a16:creationId xmlns:a16="http://schemas.microsoft.com/office/drawing/2014/main" id="{3BE80109-977C-4E83-9FAB-3BDF9C6E0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2322" y="4493545"/>
            <a:ext cx="3538213" cy="1827246"/>
          </a:xfrm>
          <a:prstGeom prst="rect">
            <a:avLst/>
          </a:prstGeom>
        </p:spPr>
      </p:pic>
      <p:pic>
        <p:nvPicPr>
          <p:cNvPr id="24" name="Picture 2" descr="Image result for asu birdseye view">
            <a:extLst>
              <a:ext uri="{FF2B5EF4-FFF2-40B4-BE49-F238E27FC236}">
                <a16:creationId xmlns:a16="http://schemas.microsoft.com/office/drawing/2014/main" id="{7039831D-DCBB-47D8-ABFB-A1E4FFBD5B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2365" y="759182"/>
            <a:ext cx="8400491" cy="53397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F86F418-DB90-483A-BF6B-E220D6D8B13E}"/>
              </a:ext>
            </a:extLst>
          </p:cNvPr>
          <p:cNvGrpSpPr/>
          <p:nvPr/>
        </p:nvGrpSpPr>
        <p:grpSpPr>
          <a:xfrm>
            <a:off x="7655689" y="887365"/>
            <a:ext cx="4025320" cy="3625179"/>
            <a:chOff x="7118077" y="617801"/>
            <a:chExt cx="4025320" cy="3625179"/>
          </a:xfrm>
        </p:grpSpPr>
        <p:sp>
          <p:nvSpPr>
            <p:cNvPr id="25" name="Rounded Rectangle 13">
              <a:extLst>
                <a:ext uri="{FF2B5EF4-FFF2-40B4-BE49-F238E27FC236}">
                  <a16:creationId xmlns:a16="http://schemas.microsoft.com/office/drawing/2014/main" id="{CA5863C2-B3D0-4134-9D69-51CF68420565}"/>
                </a:ext>
              </a:extLst>
            </p:cNvPr>
            <p:cNvSpPr/>
            <p:nvPr/>
          </p:nvSpPr>
          <p:spPr>
            <a:xfrm>
              <a:off x="7118077" y="617801"/>
              <a:ext cx="4025320" cy="362517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lvl="1">
                <a:buSzPct val="100000"/>
                <a:defRPr sz="2700" spc="-81"/>
              </a:pPr>
              <a:endParaRPr lang="en-US" sz="2400" dirty="0">
                <a:solidFill>
                  <a:schemeClr val="tx1"/>
                </a:solidFill>
              </a:endParaRPr>
            </a:p>
            <a:p>
              <a:pPr marL="282575" lvl="1">
                <a:buSzPct val="100000"/>
                <a:defRPr sz="2700" spc="-81"/>
              </a:pPr>
              <a:endParaRPr lang="en-US" sz="2400" dirty="0">
                <a:solidFill>
                  <a:schemeClr val="tx1"/>
                </a:solidFill>
              </a:endParaRPr>
            </a:p>
            <a:p>
              <a:pPr marL="282575" lvl="1">
                <a:buSzPct val="100000"/>
                <a:defRPr sz="2700" spc="-81"/>
              </a:pPr>
              <a:r>
                <a:rPr lang="en-US" sz="2400" dirty="0">
                  <a:solidFill>
                    <a:schemeClr val="tx1"/>
                  </a:solidFill>
                </a:rPr>
                <a:t>Public research university</a:t>
              </a:r>
            </a:p>
            <a:p>
              <a:pPr marL="282575" lvl="1">
                <a:buSzPct val="100000"/>
                <a:defRPr sz="2700" spc="-81"/>
              </a:pPr>
              <a:endParaRPr lang="en-US" sz="2400" dirty="0">
                <a:solidFill>
                  <a:schemeClr val="tx1"/>
                </a:solidFill>
              </a:endParaRPr>
            </a:p>
            <a:p>
              <a:pPr marL="282575" lvl="1">
                <a:buSzPct val="100000"/>
                <a:defRPr sz="2700" spc="-81"/>
              </a:pPr>
              <a:r>
                <a:rPr lang="en-US" sz="2400" dirty="0">
                  <a:solidFill>
                    <a:schemeClr val="tx1"/>
                  </a:solidFill>
                </a:rPr>
                <a:t>126,000 students </a:t>
              </a:r>
            </a:p>
            <a:p>
              <a:pPr marL="739775" lvl="3">
                <a:buSzPct val="100000"/>
                <a:defRPr sz="2700" spc="-81"/>
              </a:pPr>
              <a:r>
                <a:rPr lang="en-US" sz="2400" dirty="0">
                  <a:solidFill>
                    <a:schemeClr val="tx1"/>
                  </a:solidFill>
                </a:rPr>
                <a:t>75,000 on-campus  </a:t>
              </a:r>
            </a:p>
            <a:p>
              <a:pPr marL="739775" lvl="3">
                <a:buSzPct val="100000"/>
                <a:defRPr sz="2700" spc="-81"/>
              </a:pPr>
              <a:r>
                <a:rPr lang="en-US" sz="2400" dirty="0">
                  <a:solidFill>
                    <a:schemeClr val="tx1"/>
                  </a:solidFill>
                </a:rPr>
                <a:t>51,000 online</a:t>
              </a:r>
            </a:p>
            <a:p>
              <a:pPr marL="282575" lvl="1">
                <a:buSzPct val="100000"/>
                <a:defRPr sz="2700" spc="-81"/>
              </a:pPr>
              <a:endParaRPr lang="en-US" sz="2400" dirty="0">
                <a:solidFill>
                  <a:schemeClr val="tx1"/>
                </a:solidFill>
              </a:endParaRPr>
            </a:p>
            <a:p>
              <a:pPr marL="282575" lvl="1">
                <a:buSzPct val="100000"/>
                <a:defRPr sz="2700" spc="-81"/>
              </a:pPr>
              <a:r>
                <a:rPr lang="en-US" sz="2400" dirty="0">
                  <a:solidFill>
                    <a:schemeClr val="tx1"/>
                  </a:solidFill>
                </a:rPr>
                <a:t>Phoenix - 4.7 million people</a:t>
              </a:r>
            </a:p>
          </p:txBody>
        </p:sp>
        <p:pic>
          <p:nvPicPr>
            <p:cNvPr id="5" name="Picture 4">
              <a:extLst>
                <a:ext uri="{FF2B5EF4-FFF2-40B4-BE49-F238E27FC236}">
                  <a16:creationId xmlns:a16="http://schemas.microsoft.com/office/drawing/2014/main" id="{34078916-F532-40E8-A300-E66AADB540A3}"/>
                </a:ext>
              </a:extLst>
            </p:cNvPr>
            <p:cNvPicPr>
              <a:picLocks noChangeAspect="1"/>
            </p:cNvPicPr>
            <p:nvPr/>
          </p:nvPicPr>
          <p:blipFill>
            <a:blip r:embed="rId7"/>
            <a:stretch>
              <a:fillRect/>
            </a:stretch>
          </p:blipFill>
          <p:spPr>
            <a:xfrm>
              <a:off x="7503721" y="655746"/>
              <a:ext cx="2702392" cy="749525"/>
            </a:xfrm>
            <a:prstGeom prst="rect">
              <a:avLst/>
            </a:prstGeom>
          </p:spPr>
        </p:pic>
      </p:grpSp>
      <p:grpSp>
        <p:nvGrpSpPr>
          <p:cNvPr id="26" name="Group 25">
            <a:extLst>
              <a:ext uri="{FF2B5EF4-FFF2-40B4-BE49-F238E27FC236}">
                <a16:creationId xmlns:a16="http://schemas.microsoft.com/office/drawing/2014/main" id="{93265707-CC08-4B20-95B5-3227040C30F6}"/>
              </a:ext>
            </a:extLst>
          </p:cNvPr>
          <p:cNvGrpSpPr/>
          <p:nvPr/>
        </p:nvGrpSpPr>
        <p:grpSpPr>
          <a:xfrm>
            <a:off x="3424906" y="752286"/>
            <a:ext cx="8400491" cy="5339780"/>
            <a:chOff x="738786" y="0"/>
            <a:chExt cx="10685843" cy="6384654"/>
          </a:xfrm>
        </p:grpSpPr>
        <p:pic>
          <p:nvPicPr>
            <p:cNvPr id="27" name="Picture 26">
              <a:extLst>
                <a:ext uri="{FF2B5EF4-FFF2-40B4-BE49-F238E27FC236}">
                  <a16:creationId xmlns:a16="http://schemas.microsoft.com/office/drawing/2014/main" id="{EB874E9C-3C97-4E87-A99B-B45E8D8C40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786" y="0"/>
              <a:ext cx="10685843" cy="6384654"/>
            </a:xfrm>
            <a:prstGeom prst="rect">
              <a:avLst/>
            </a:prstGeom>
          </p:spPr>
        </p:pic>
        <p:pic>
          <p:nvPicPr>
            <p:cNvPr id="28" name="Picture 6" descr="Related image">
              <a:extLst>
                <a:ext uri="{FF2B5EF4-FFF2-40B4-BE49-F238E27FC236}">
                  <a16:creationId xmlns:a16="http://schemas.microsoft.com/office/drawing/2014/main" id="{55F5A9FF-E03E-4730-AEE8-908C40E4B6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59188">
              <a:off x="1805979" y="2183823"/>
              <a:ext cx="2183966" cy="6057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30A119A0-7CF1-4B40-8E94-CBFAF4DB6297}"/>
              </a:ext>
            </a:extLst>
          </p:cNvPr>
          <p:cNvGrpSpPr/>
          <p:nvPr/>
        </p:nvGrpSpPr>
        <p:grpSpPr>
          <a:xfrm>
            <a:off x="3554505" y="4068873"/>
            <a:ext cx="8126504" cy="1948845"/>
            <a:chOff x="3554505" y="4068873"/>
            <a:chExt cx="8126504" cy="1948845"/>
          </a:xfrm>
        </p:grpSpPr>
        <p:pic>
          <p:nvPicPr>
            <p:cNvPr id="30" name="Picture 29">
              <a:extLst>
                <a:ext uri="{FF2B5EF4-FFF2-40B4-BE49-F238E27FC236}">
                  <a16:creationId xmlns:a16="http://schemas.microsoft.com/office/drawing/2014/main" id="{D827D96D-1C39-404A-82A8-EECB00598F9A}"/>
                </a:ext>
              </a:extLst>
            </p:cNvPr>
            <p:cNvPicPr>
              <a:picLocks noChangeAspect="1"/>
            </p:cNvPicPr>
            <p:nvPr/>
          </p:nvPicPr>
          <p:blipFill>
            <a:blip r:embed="rId10"/>
            <a:stretch>
              <a:fillRect/>
            </a:stretch>
          </p:blipFill>
          <p:spPr>
            <a:xfrm>
              <a:off x="8574729" y="4078043"/>
              <a:ext cx="1463790" cy="1939672"/>
            </a:xfrm>
            <a:prstGeom prst="rect">
              <a:avLst/>
            </a:prstGeom>
          </p:spPr>
        </p:pic>
        <p:pic>
          <p:nvPicPr>
            <p:cNvPr id="31" name="Picture 30">
              <a:extLst>
                <a:ext uri="{FF2B5EF4-FFF2-40B4-BE49-F238E27FC236}">
                  <a16:creationId xmlns:a16="http://schemas.microsoft.com/office/drawing/2014/main" id="{EB7945A5-8469-4E38-88D8-400B3AF26CCD}"/>
                </a:ext>
              </a:extLst>
            </p:cNvPr>
            <p:cNvPicPr>
              <a:picLocks noChangeAspect="1"/>
            </p:cNvPicPr>
            <p:nvPr/>
          </p:nvPicPr>
          <p:blipFill>
            <a:blip r:embed="rId11"/>
            <a:stretch>
              <a:fillRect/>
            </a:stretch>
          </p:blipFill>
          <p:spPr>
            <a:xfrm>
              <a:off x="6878921" y="4080095"/>
              <a:ext cx="1487380" cy="1937261"/>
            </a:xfrm>
            <a:prstGeom prst="rect">
              <a:avLst/>
            </a:prstGeom>
          </p:spPr>
        </p:pic>
        <p:pic>
          <p:nvPicPr>
            <p:cNvPr id="32" name="Picture 31">
              <a:extLst>
                <a:ext uri="{FF2B5EF4-FFF2-40B4-BE49-F238E27FC236}">
                  <a16:creationId xmlns:a16="http://schemas.microsoft.com/office/drawing/2014/main" id="{E4B2E95C-4B60-4A69-8A10-D31C52BB56F3}"/>
                </a:ext>
              </a:extLst>
            </p:cNvPr>
            <p:cNvPicPr>
              <a:picLocks noChangeAspect="1"/>
            </p:cNvPicPr>
            <p:nvPr/>
          </p:nvPicPr>
          <p:blipFill>
            <a:blip r:embed="rId12"/>
            <a:stretch>
              <a:fillRect/>
            </a:stretch>
          </p:blipFill>
          <p:spPr>
            <a:xfrm>
              <a:off x="5197253" y="4078043"/>
              <a:ext cx="1463516" cy="1939310"/>
            </a:xfrm>
            <a:prstGeom prst="rect">
              <a:avLst/>
            </a:prstGeom>
          </p:spPr>
        </p:pic>
        <p:pic>
          <p:nvPicPr>
            <p:cNvPr id="33" name="Picture 32">
              <a:extLst>
                <a:ext uri="{FF2B5EF4-FFF2-40B4-BE49-F238E27FC236}">
                  <a16:creationId xmlns:a16="http://schemas.microsoft.com/office/drawing/2014/main" id="{6D73CCCC-0933-4458-8078-79EC2D8C0713}"/>
                </a:ext>
              </a:extLst>
            </p:cNvPr>
            <p:cNvPicPr>
              <a:picLocks noChangeAspect="1"/>
            </p:cNvPicPr>
            <p:nvPr/>
          </p:nvPicPr>
          <p:blipFill>
            <a:blip r:embed="rId13"/>
            <a:stretch>
              <a:fillRect/>
            </a:stretch>
          </p:blipFill>
          <p:spPr>
            <a:xfrm>
              <a:off x="3554505" y="4068873"/>
              <a:ext cx="1464052" cy="1940020"/>
            </a:xfrm>
            <a:prstGeom prst="rect">
              <a:avLst/>
            </a:prstGeom>
          </p:spPr>
        </p:pic>
        <p:pic>
          <p:nvPicPr>
            <p:cNvPr id="34" name="Picture 33">
              <a:extLst>
                <a:ext uri="{FF2B5EF4-FFF2-40B4-BE49-F238E27FC236}">
                  <a16:creationId xmlns:a16="http://schemas.microsoft.com/office/drawing/2014/main" id="{6AB13446-EE87-46A4-8809-B64D968474C5}"/>
                </a:ext>
              </a:extLst>
            </p:cNvPr>
            <p:cNvPicPr>
              <a:picLocks noChangeAspect="1"/>
            </p:cNvPicPr>
            <p:nvPr/>
          </p:nvPicPr>
          <p:blipFill>
            <a:blip r:embed="rId14"/>
            <a:stretch>
              <a:fillRect/>
            </a:stretch>
          </p:blipFill>
          <p:spPr>
            <a:xfrm>
              <a:off x="10219761" y="4080457"/>
              <a:ext cx="1461248" cy="1937261"/>
            </a:xfrm>
            <a:prstGeom prst="rect">
              <a:avLst/>
            </a:prstGeom>
          </p:spPr>
        </p:pic>
      </p:grpSp>
      <p:pic>
        <p:nvPicPr>
          <p:cNvPr id="35" name="Picture 34">
            <a:extLst>
              <a:ext uri="{FF2B5EF4-FFF2-40B4-BE49-F238E27FC236}">
                <a16:creationId xmlns:a16="http://schemas.microsoft.com/office/drawing/2014/main" id="{1D03E6F7-516B-4991-BBE7-A360DEF39D58}"/>
              </a:ext>
            </a:extLst>
          </p:cNvPr>
          <p:cNvPicPr>
            <a:picLocks noChangeAspect="1"/>
          </p:cNvPicPr>
          <p:nvPr/>
        </p:nvPicPr>
        <p:blipFill>
          <a:blip r:embed="rId15"/>
          <a:stretch>
            <a:fillRect/>
          </a:stretch>
        </p:blipFill>
        <p:spPr>
          <a:xfrm>
            <a:off x="377506" y="2681784"/>
            <a:ext cx="2687021" cy="2961429"/>
          </a:xfrm>
          <a:prstGeom prst="rect">
            <a:avLst/>
          </a:prstGeom>
        </p:spPr>
      </p:pic>
    </p:spTree>
    <p:extLst>
      <p:ext uri="{BB962C8B-B14F-4D97-AF65-F5344CB8AC3E}">
        <p14:creationId xmlns:p14="http://schemas.microsoft.com/office/powerpoint/2010/main" val="162126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20</a:t>
            </a:fld>
            <a:endParaRPr lang="en-US" dirty="0"/>
          </a:p>
        </p:txBody>
      </p:sp>
      <p:sp>
        <p:nvSpPr>
          <p:cNvPr id="28" name="Rectangle 27">
            <a:extLst>
              <a:ext uri="{FF2B5EF4-FFF2-40B4-BE49-F238E27FC236}">
                <a16:creationId xmlns:a16="http://schemas.microsoft.com/office/drawing/2014/main" id="{94C5E016-B686-4E9B-A06B-5530F05FB18C}"/>
              </a:ext>
            </a:extLst>
          </p:cNvPr>
          <p:cNvSpPr/>
          <p:nvPr/>
        </p:nvSpPr>
        <p:spPr>
          <a:xfrm>
            <a:off x="5243013" y="2211514"/>
            <a:ext cx="7328027" cy="41744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 name="Rectangle 1">
            <a:extLst>
              <a:ext uri="{FF2B5EF4-FFF2-40B4-BE49-F238E27FC236}">
                <a16:creationId xmlns:a16="http://schemas.microsoft.com/office/drawing/2014/main" id="{74D35A93-2E20-42D4-B005-76B00B4C5D8C}"/>
              </a:ext>
            </a:extLst>
          </p:cNvPr>
          <p:cNvSpPr/>
          <p:nvPr/>
        </p:nvSpPr>
        <p:spPr>
          <a:xfrm>
            <a:off x="3580262" y="709643"/>
            <a:ext cx="8027159" cy="5016758"/>
          </a:xfrm>
          <a:prstGeom prst="rect">
            <a:avLst/>
          </a:prstGeom>
        </p:spPr>
        <p:txBody>
          <a:bodyPr wrap="square">
            <a:spAutoFit/>
          </a:bodyPr>
          <a:lstStyle/>
          <a:p>
            <a:pPr marL="457200" indent="-457200" fontAlgn="base">
              <a:buFont typeface="Wingdings" panose="05000000000000000000" pitchFamily="2" charset="2"/>
              <a:buChar char="q"/>
            </a:pPr>
            <a:r>
              <a:rPr lang="es-ES" sz="3200" b="1" dirty="0">
                <a:solidFill>
                  <a:srgbClr val="009C3B"/>
                </a:solidFill>
              </a:rPr>
              <a:t>Van a extrañar la comunidad de la clase.</a:t>
            </a:r>
          </a:p>
          <a:p>
            <a:pPr marL="457200" indent="-457200" fontAlgn="base">
              <a:buFont typeface="Wingdings" panose="05000000000000000000" pitchFamily="2" charset="2"/>
              <a:buChar char="q"/>
            </a:pPr>
            <a:endParaRPr lang="es-ES" sz="3200" dirty="0">
              <a:solidFill>
                <a:srgbClr val="009C3B"/>
              </a:solidFill>
            </a:endParaRPr>
          </a:p>
          <a:p>
            <a:pPr marL="457200" indent="-457200" fontAlgn="base">
              <a:buFont typeface="Wingdings" panose="05000000000000000000" pitchFamily="2" charset="2"/>
              <a:buChar char="q"/>
            </a:pPr>
            <a:endParaRPr lang="en-US" sz="3200" dirty="0"/>
          </a:p>
          <a:p>
            <a:pPr marL="457200" indent="-457200" fontAlgn="base">
              <a:buFont typeface="Wingdings" panose="05000000000000000000" pitchFamily="2" charset="2"/>
              <a:buChar char="q"/>
            </a:pPr>
            <a:r>
              <a:rPr lang="en-US" sz="3200" b="1" dirty="0" err="1"/>
              <a:t>Tenemos</a:t>
            </a:r>
            <a:r>
              <a:rPr lang="en-US" sz="3200" b="1" dirty="0"/>
              <a:t> que </a:t>
            </a:r>
            <a:r>
              <a:rPr lang="en-US" sz="3200" b="1" dirty="0" err="1"/>
              <a:t>hacer</a:t>
            </a:r>
            <a:r>
              <a:rPr lang="en-US" sz="3200" b="1" dirty="0"/>
              <a:t> </a:t>
            </a:r>
            <a:r>
              <a:rPr lang="en-US" sz="3200" b="1" dirty="0" err="1"/>
              <a:t>esfuerzos</a:t>
            </a:r>
            <a:r>
              <a:rPr lang="en-US" sz="3200" b="1" dirty="0"/>
              <a:t> extras </a:t>
            </a:r>
          </a:p>
          <a:p>
            <a:pPr fontAlgn="base"/>
            <a:r>
              <a:rPr lang="en-US" sz="3200" b="1" dirty="0"/>
              <a:t>     para </a:t>
            </a:r>
            <a:r>
              <a:rPr lang="en-US" sz="3200" b="1" dirty="0" err="1"/>
              <a:t>mantener</a:t>
            </a:r>
            <a:r>
              <a:rPr lang="en-US" sz="3200" b="1" dirty="0"/>
              <a:t> </a:t>
            </a:r>
            <a:r>
              <a:rPr lang="en-US" sz="3200" b="1" dirty="0" err="1"/>
              <a:t>contacto</a:t>
            </a:r>
            <a:r>
              <a:rPr lang="en-US" sz="3200" b="1" dirty="0"/>
              <a:t> con </a:t>
            </a:r>
            <a:r>
              <a:rPr lang="en-US" sz="3200" b="1" dirty="0" err="1"/>
              <a:t>ellos</a:t>
            </a:r>
            <a:r>
              <a:rPr lang="en-US" sz="3200" b="1" dirty="0"/>
              <a:t>. </a:t>
            </a:r>
          </a:p>
          <a:p>
            <a:pPr marL="457200" indent="-457200" fontAlgn="base">
              <a:buFont typeface="Wingdings" panose="05000000000000000000" pitchFamily="2" charset="2"/>
              <a:buChar char="q"/>
            </a:pPr>
            <a:endParaRPr lang="en-US" sz="3200" dirty="0"/>
          </a:p>
          <a:p>
            <a:pPr marL="914400" lvl="1" indent="-457200" fontAlgn="base">
              <a:buFont typeface="Wingdings" panose="05000000000000000000" pitchFamily="2" charset="2"/>
              <a:buChar char="q"/>
            </a:pPr>
            <a:r>
              <a:rPr lang="en-US" sz="3200" dirty="0"/>
              <a:t>Moodle </a:t>
            </a:r>
            <a:r>
              <a:rPr lang="en-US" sz="3200" dirty="0" err="1"/>
              <a:t>discusiónes</a:t>
            </a:r>
            <a:endParaRPr lang="en-US" sz="3200" dirty="0"/>
          </a:p>
          <a:p>
            <a:pPr marL="914400" lvl="1" indent="-457200" fontAlgn="base">
              <a:buFont typeface="Wingdings" panose="05000000000000000000" pitchFamily="2" charset="2"/>
              <a:buChar char="q"/>
            </a:pPr>
            <a:r>
              <a:rPr lang="en-US" sz="3200" dirty="0"/>
              <a:t>Google Hangouts</a:t>
            </a:r>
          </a:p>
          <a:p>
            <a:pPr marL="914400" lvl="1" indent="-457200" fontAlgn="base">
              <a:buFont typeface="Wingdings" panose="05000000000000000000" pitchFamily="2" charset="2"/>
              <a:buChar char="q"/>
            </a:pPr>
            <a:r>
              <a:rPr lang="en-US" sz="3200" dirty="0" err="1"/>
              <a:t>Correo</a:t>
            </a:r>
            <a:r>
              <a:rPr lang="en-US" sz="3200" dirty="0"/>
              <a:t> </a:t>
            </a:r>
            <a:r>
              <a:rPr lang="en-US" sz="3200" dirty="0" err="1"/>
              <a:t>electrónico</a:t>
            </a:r>
            <a:endParaRPr lang="en-US" sz="3200" dirty="0"/>
          </a:p>
          <a:p>
            <a:pPr marL="914400" lvl="1" indent="-457200" fontAlgn="base">
              <a:buFont typeface="Wingdings" panose="05000000000000000000" pitchFamily="2" charset="2"/>
              <a:buChar char="q"/>
            </a:pPr>
            <a:r>
              <a:rPr lang="en-US" sz="3200" dirty="0"/>
              <a:t>Facebook </a:t>
            </a:r>
            <a:r>
              <a:rPr lang="en-US" sz="3200" dirty="0" err="1"/>
              <a:t>grupos</a:t>
            </a:r>
            <a:endParaRPr lang="en-US" sz="3200" dirty="0"/>
          </a:p>
        </p:txBody>
      </p:sp>
      <p:pic>
        <p:nvPicPr>
          <p:cNvPr id="13" name="Picture 12">
            <a:extLst>
              <a:ext uri="{FF2B5EF4-FFF2-40B4-BE49-F238E27FC236}">
                <a16:creationId xmlns:a16="http://schemas.microsoft.com/office/drawing/2014/main" id="{22D4DE0A-5170-4FC4-8AB7-E9B574287171}"/>
              </a:ext>
            </a:extLst>
          </p:cNvPr>
          <p:cNvPicPr>
            <a:picLocks noChangeAspect="1"/>
          </p:cNvPicPr>
          <p:nvPr/>
        </p:nvPicPr>
        <p:blipFill rotWithShape="1">
          <a:blip r:embed="rId2"/>
          <a:srcRect l="6842" r="4765" b="11086"/>
          <a:stretch/>
        </p:blipFill>
        <p:spPr>
          <a:xfrm>
            <a:off x="3580262" y="1577362"/>
            <a:ext cx="7511095" cy="4776808"/>
          </a:xfrm>
          <a:prstGeom prst="rect">
            <a:avLst/>
          </a:prstGeom>
        </p:spPr>
      </p:pic>
      <p:grpSp>
        <p:nvGrpSpPr>
          <p:cNvPr id="14" name="Group 13">
            <a:extLst>
              <a:ext uri="{FF2B5EF4-FFF2-40B4-BE49-F238E27FC236}">
                <a16:creationId xmlns:a16="http://schemas.microsoft.com/office/drawing/2014/main" id="{F98DFFE4-993E-4F75-ABA8-EB25EEB7EDA2}"/>
              </a:ext>
            </a:extLst>
          </p:cNvPr>
          <p:cNvGrpSpPr/>
          <p:nvPr/>
        </p:nvGrpSpPr>
        <p:grpSpPr>
          <a:xfrm>
            <a:off x="216757" y="1109341"/>
            <a:ext cx="3215655" cy="1599027"/>
            <a:chOff x="5903466" y="1064192"/>
            <a:chExt cx="5659600" cy="3014734"/>
          </a:xfrm>
        </p:grpSpPr>
        <p:sp>
          <p:nvSpPr>
            <p:cNvPr id="17" name="Oval 16">
              <a:extLst>
                <a:ext uri="{FF2B5EF4-FFF2-40B4-BE49-F238E27FC236}">
                  <a16:creationId xmlns:a16="http://schemas.microsoft.com/office/drawing/2014/main" id="{4D321D95-AE21-4C2B-B4A2-D6B67378C9EF}"/>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5</a:t>
              </a:r>
            </a:p>
          </p:txBody>
        </p:sp>
        <p:sp>
          <p:nvSpPr>
            <p:cNvPr id="18" name="Rectangle 17">
              <a:extLst>
                <a:ext uri="{FF2B5EF4-FFF2-40B4-BE49-F238E27FC236}">
                  <a16:creationId xmlns:a16="http://schemas.microsoft.com/office/drawing/2014/main" id="{83F03C2B-F4F8-4DF5-89E1-8562C72AB8E2}"/>
                </a:ext>
              </a:extLst>
            </p:cNvPr>
            <p:cNvSpPr/>
            <p:nvPr/>
          </p:nvSpPr>
          <p:spPr>
            <a:xfrm>
              <a:off x="6975044" y="1119559"/>
              <a:ext cx="4588022" cy="2959367"/>
            </a:xfrm>
            <a:prstGeom prst="rect">
              <a:avLst/>
            </a:prstGeom>
          </p:spPr>
          <p:txBody>
            <a:bodyPr wrap="square">
              <a:spAutoFit/>
            </a:bodyPr>
            <a:lstStyle/>
            <a:p>
              <a:r>
                <a:rPr lang="es-ES" sz="3200" b="1" dirty="0"/>
                <a:t>Creación de Comunidad en Línea</a:t>
              </a:r>
            </a:p>
          </p:txBody>
        </p:sp>
      </p:grpSp>
    </p:spTree>
    <p:extLst>
      <p:ext uri="{BB962C8B-B14F-4D97-AF65-F5344CB8AC3E}">
        <p14:creationId xmlns:p14="http://schemas.microsoft.com/office/powerpoint/2010/main" val="148667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 calcmode="lin" valueType="num">
                                      <p:cBhvr additive="base">
                                        <p:cTn id="1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 calcmode="lin" valueType="num">
                                      <p:cBhvr additive="base">
                                        <p:cTn id="1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 calcmode="lin" valueType="num">
                                      <p:cBhvr additive="base">
                                        <p:cTn id="24"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 calcmode="lin" valueType="num">
                                      <p:cBhvr additive="base">
                                        <p:cTn id="30"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21</a:t>
            </a:fld>
            <a:endParaRPr lang="en-US" dirty="0"/>
          </a:p>
        </p:txBody>
      </p:sp>
      <p:grpSp>
        <p:nvGrpSpPr>
          <p:cNvPr id="9" name="Group 8">
            <a:extLst>
              <a:ext uri="{FF2B5EF4-FFF2-40B4-BE49-F238E27FC236}">
                <a16:creationId xmlns:a16="http://schemas.microsoft.com/office/drawing/2014/main" id="{617F84BA-0887-4C32-A411-5CC89A1613BC}"/>
              </a:ext>
            </a:extLst>
          </p:cNvPr>
          <p:cNvGrpSpPr/>
          <p:nvPr/>
        </p:nvGrpSpPr>
        <p:grpSpPr>
          <a:xfrm>
            <a:off x="168917" y="1114052"/>
            <a:ext cx="6501559" cy="1582169"/>
            <a:chOff x="6156878" y="1297720"/>
            <a:chExt cx="7418673" cy="1976858"/>
          </a:xfrm>
        </p:grpSpPr>
        <p:sp>
          <p:nvSpPr>
            <p:cNvPr id="11" name="Oval 10">
              <a:extLst>
                <a:ext uri="{FF2B5EF4-FFF2-40B4-BE49-F238E27FC236}">
                  <a16:creationId xmlns:a16="http://schemas.microsoft.com/office/drawing/2014/main" id="{7F8A6135-2FD9-48DA-B143-75D9BA5918A9}"/>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6</a:t>
              </a:r>
            </a:p>
          </p:txBody>
        </p:sp>
        <p:sp>
          <p:nvSpPr>
            <p:cNvPr id="12" name="Rectangle 11">
              <a:extLst>
                <a:ext uri="{FF2B5EF4-FFF2-40B4-BE49-F238E27FC236}">
                  <a16:creationId xmlns:a16="http://schemas.microsoft.com/office/drawing/2014/main" id="{F757A7C4-7F53-4CB8-B742-B4B99C4E2E10}"/>
                </a:ext>
              </a:extLst>
            </p:cNvPr>
            <p:cNvSpPr/>
            <p:nvPr/>
          </p:nvSpPr>
          <p:spPr>
            <a:xfrm>
              <a:off x="6882513" y="1313350"/>
              <a:ext cx="6693038" cy="1961228"/>
            </a:xfrm>
            <a:prstGeom prst="rect">
              <a:avLst/>
            </a:prstGeom>
          </p:spPr>
          <p:txBody>
            <a:bodyPr wrap="square">
              <a:spAutoFit/>
            </a:bodyPr>
            <a:lstStyle/>
            <a:p>
              <a:r>
                <a:rPr lang="en-US" sz="3200" b="1" dirty="0" err="1"/>
                <a:t>Colaborac</a:t>
              </a:r>
              <a:r>
                <a:rPr lang="es-ES" sz="3200" b="1" dirty="0" err="1"/>
                <a:t>ión</a:t>
              </a:r>
              <a:r>
                <a:rPr lang="en-US" sz="3200" b="1" dirty="0"/>
                <a:t> </a:t>
              </a:r>
            </a:p>
            <a:p>
              <a:r>
                <a:rPr lang="en-US" sz="3200" b="1" dirty="0"/>
                <a:t>entre </a:t>
              </a:r>
            </a:p>
            <a:p>
              <a:r>
                <a:rPr lang="en-US" sz="3200" b="1" dirty="0"/>
                <a:t>Pares</a:t>
              </a:r>
            </a:p>
          </p:txBody>
        </p:sp>
      </p:grpSp>
      <p:pic>
        <p:nvPicPr>
          <p:cNvPr id="8" name="Picture 7">
            <a:extLst>
              <a:ext uri="{FF2B5EF4-FFF2-40B4-BE49-F238E27FC236}">
                <a16:creationId xmlns:a16="http://schemas.microsoft.com/office/drawing/2014/main" id="{66A1E545-7E63-41A6-91A3-1EACEFBDDAFB}"/>
              </a:ext>
            </a:extLst>
          </p:cNvPr>
          <p:cNvPicPr>
            <a:picLocks noChangeAspect="1"/>
          </p:cNvPicPr>
          <p:nvPr/>
        </p:nvPicPr>
        <p:blipFill>
          <a:blip r:embed="rId2"/>
          <a:stretch>
            <a:fillRect/>
          </a:stretch>
        </p:blipFill>
        <p:spPr>
          <a:xfrm>
            <a:off x="3439938" y="764276"/>
            <a:ext cx="8380494" cy="5322626"/>
          </a:xfrm>
          <a:prstGeom prst="rect">
            <a:avLst/>
          </a:prstGeom>
        </p:spPr>
      </p:pic>
    </p:spTree>
    <p:extLst>
      <p:ext uri="{BB962C8B-B14F-4D97-AF65-F5344CB8AC3E}">
        <p14:creationId xmlns:p14="http://schemas.microsoft.com/office/powerpoint/2010/main" val="490669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22</a:t>
            </a:fld>
            <a:endParaRPr lang="en-US" dirty="0"/>
          </a:p>
        </p:txBody>
      </p:sp>
      <p:sp>
        <p:nvSpPr>
          <p:cNvPr id="13" name="Rectangle 12">
            <a:extLst>
              <a:ext uri="{FF2B5EF4-FFF2-40B4-BE49-F238E27FC236}">
                <a16:creationId xmlns:a16="http://schemas.microsoft.com/office/drawing/2014/main" id="{E34B2D1D-DF7A-4A33-8559-ECF625D4F0E1}"/>
              </a:ext>
            </a:extLst>
          </p:cNvPr>
          <p:cNvSpPr/>
          <p:nvPr/>
        </p:nvSpPr>
        <p:spPr>
          <a:xfrm>
            <a:off x="3465915" y="632326"/>
            <a:ext cx="8209745" cy="6001643"/>
          </a:xfrm>
          <a:prstGeom prst="rect">
            <a:avLst/>
          </a:prstGeom>
        </p:spPr>
        <p:txBody>
          <a:bodyPr wrap="square">
            <a:spAutoFit/>
          </a:bodyPr>
          <a:lstStyle/>
          <a:p>
            <a:pPr marL="285750" indent="-285750" fontAlgn="base">
              <a:buFont typeface="Wingdings" panose="05000000000000000000" pitchFamily="2" charset="2"/>
              <a:buChar char="q"/>
            </a:pPr>
            <a:r>
              <a:rPr lang="en-US" sz="3200" dirty="0"/>
              <a:t> </a:t>
            </a:r>
            <a:r>
              <a:rPr lang="en-US" sz="3200" b="1" dirty="0"/>
              <a:t>Ponte </a:t>
            </a:r>
            <a:r>
              <a:rPr lang="en-US" sz="3200" b="1" dirty="0" err="1"/>
              <a:t>en</a:t>
            </a:r>
            <a:r>
              <a:rPr lang="en-US" sz="3200" b="1" dirty="0"/>
              <a:t> </a:t>
            </a:r>
            <a:r>
              <a:rPr lang="en-US" sz="3200" b="1" dirty="0" err="1"/>
              <a:t>contacto</a:t>
            </a:r>
            <a:r>
              <a:rPr lang="en-US" sz="3200" b="1" dirty="0"/>
              <a:t> con los </a:t>
            </a:r>
            <a:r>
              <a:rPr lang="en-US" sz="3200" b="1" dirty="0" err="1"/>
              <a:t>colegas</a:t>
            </a:r>
            <a:r>
              <a:rPr lang="en-US" sz="3200" b="1" dirty="0"/>
              <a:t> para           </a:t>
            </a:r>
          </a:p>
          <a:p>
            <a:pPr fontAlgn="base"/>
            <a:r>
              <a:rPr lang="en-US" sz="3200" b="1" dirty="0"/>
              <a:t>     </a:t>
            </a:r>
            <a:r>
              <a:rPr lang="en-US" sz="3200" b="1" dirty="0" err="1"/>
              <a:t>mantener</a:t>
            </a:r>
            <a:r>
              <a:rPr lang="en-US" sz="3200" b="1" dirty="0"/>
              <a:t> </a:t>
            </a:r>
            <a:r>
              <a:rPr lang="en-US" sz="3200" b="1" dirty="0" err="1"/>
              <a:t>tu</a:t>
            </a:r>
            <a:r>
              <a:rPr lang="en-US" sz="3200" b="1" dirty="0"/>
              <a:t> red social </a:t>
            </a:r>
            <a:r>
              <a:rPr lang="en-US" sz="3200" b="1" dirty="0" err="1"/>
              <a:t>académica</a:t>
            </a:r>
            <a:r>
              <a:rPr lang="en-US" sz="3200" b="1" dirty="0"/>
              <a:t>.</a:t>
            </a:r>
          </a:p>
          <a:p>
            <a:pPr marL="1200150" lvl="2" indent="-285750" fontAlgn="base">
              <a:buFont typeface="Wingdings" panose="05000000000000000000" pitchFamily="2" charset="2"/>
              <a:buChar char="q"/>
            </a:pPr>
            <a:r>
              <a:rPr lang="en-US" sz="3200" b="1" dirty="0"/>
              <a:t>  </a:t>
            </a:r>
            <a:r>
              <a:rPr lang="en-US" sz="3200" dirty="0"/>
              <a:t>Zoom or Google Hangouts</a:t>
            </a:r>
          </a:p>
          <a:p>
            <a:pPr marL="1200150" lvl="2" indent="-285750" fontAlgn="base">
              <a:buFont typeface="Wingdings" panose="05000000000000000000" pitchFamily="2" charset="2"/>
              <a:buChar char="q"/>
            </a:pPr>
            <a:r>
              <a:rPr lang="en-US" sz="3200" dirty="0"/>
              <a:t>  </a:t>
            </a:r>
            <a:r>
              <a:rPr lang="en-US" sz="3200" dirty="0" err="1"/>
              <a:t>Correo</a:t>
            </a:r>
            <a:r>
              <a:rPr lang="en-US" sz="3200" dirty="0"/>
              <a:t> </a:t>
            </a:r>
            <a:r>
              <a:rPr lang="en-US" sz="3200" dirty="0" err="1"/>
              <a:t>electrónico</a:t>
            </a:r>
            <a:endParaRPr lang="en-US" sz="3200" dirty="0"/>
          </a:p>
          <a:p>
            <a:pPr marL="1200150" lvl="2" indent="-285750" fontAlgn="base">
              <a:buFont typeface="Wingdings" panose="05000000000000000000" pitchFamily="2" charset="2"/>
              <a:buChar char="q"/>
            </a:pPr>
            <a:r>
              <a:rPr lang="en-US" sz="3200" dirty="0"/>
              <a:t>  WhatsApp</a:t>
            </a:r>
          </a:p>
          <a:p>
            <a:pPr lvl="2" fontAlgn="base"/>
            <a:r>
              <a:rPr lang="es-ES" sz="3200" dirty="0"/>
              <a:t> </a:t>
            </a:r>
            <a:endParaRPr lang="en-US" sz="3200" dirty="0"/>
          </a:p>
          <a:p>
            <a:pPr marL="285750" indent="-285750" fontAlgn="base">
              <a:buFont typeface="Wingdings" panose="05000000000000000000" pitchFamily="2" charset="2"/>
              <a:buChar char="q"/>
            </a:pPr>
            <a:r>
              <a:rPr lang="en-US" sz="3200" dirty="0"/>
              <a:t> </a:t>
            </a:r>
            <a:r>
              <a:rPr lang="en-US" sz="3200" dirty="0" err="1"/>
              <a:t>Busca</a:t>
            </a:r>
            <a:r>
              <a:rPr lang="en-US" sz="3200" dirty="0"/>
              <a:t> </a:t>
            </a:r>
            <a:r>
              <a:rPr lang="en-US" sz="3200" dirty="0" err="1"/>
              <a:t>oportunidades</a:t>
            </a:r>
            <a:r>
              <a:rPr lang="en-US" sz="3200" dirty="0"/>
              <a:t> para </a:t>
            </a:r>
            <a:r>
              <a:rPr lang="en-US" sz="3200" dirty="0" err="1"/>
              <a:t>colaborar</a:t>
            </a:r>
            <a:r>
              <a:rPr lang="en-US" sz="3200" dirty="0"/>
              <a:t>.</a:t>
            </a:r>
          </a:p>
          <a:p>
            <a:pPr marL="1200150" lvl="2" indent="-285750" fontAlgn="base">
              <a:buFont typeface="Wingdings" panose="05000000000000000000" pitchFamily="2" charset="2"/>
              <a:buChar char="q"/>
            </a:pPr>
            <a:r>
              <a:rPr lang="en-US" sz="3200" dirty="0"/>
              <a:t>  </a:t>
            </a:r>
            <a:r>
              <a:rPr lang="en-US" sz="3200" dirty="0" err="1"/>
              <a:t>Entrenamiento</a:t>
            </a:r>
            <a:endParaRPr lang="en-US" sz="3200" dirty="0"/>
          </a:p>
          <a:p>
            <a:pPr marL="1200150" lvl="2" indent="-285750" fontAlgn="base">
              <a:buFont typeface="Wingdings" panose="05000000000000000000" pitchFamily="2" charset="2"/>
              <a:buChar char="q"/>
            </a:pPr>
            <a:r>
              <a:rPr lang="en-US" sz="3200" dirty="0"/>
              <a:t>  </a:t>
            </a:r>
            <a:r>
              <a:rPr lang="en-US" sz="3200" dirty="0" err="1"/>
              <a:t>Producción</a:t>
            </a:r>
            <a:r>
              <a:rPr lang="en-US" sz="3200" dirty="0"/>
              <a:t> de videos</a:t>
            </a:r>
          </a:p>
          <a:p>
            <a:pPr marL="1200150" lvl="2" indent="-285750" fontAlgn="base">
              <a:buFont typeface="Wingdings" panose="05000000000000000000" pitchFamily="2" charset="2"/>
              <a:buChar char="q"/>
            </a:pPr>
            <a:endParaRPr lang="en-US" sz="3200" dirty="0"/>
          </a:p>
          <a:p>
            <a:pPr marL="457200" indent="-457200">
              <a:buFont typeface="Wingdings" panose="05000000000000000000" pitchFamily="2" charset="2"/>
              <a:buChar char="q"/>
            </a:pPr>
            <a:r>
              <a:rPr lang="en-US" sz="3200" b="1" dirty="0" err="1">
                <a:solidFill>
                  <a:srgbClr val="009C3B"/>
                </a:solidFill>
              </a:rPr>
              <a:t>Aprovecha</a:t>
            </a:r>
            <a:r>
              <a:rPr lang="en-US" sz="3200" b="1" dirty="0">
                <a:solidFill>
                  <a:srgbClr val="009C3B"/>
                </a:solidFill>
              </a:rPr>
              <a:t> la </a:t>
            </a:r>
            <a:r>
              <a:rPr lang="en-US" sz="3200" b="1" dirty="0" err="1">
                <a:solidFill>
                  <a:srgbClr val="009C3B"/>
                </a:solidFill>
              </a:rPr>
              <a:t>experiencia</a:t>
            </a:r>
            <a:r>
              <a:rPr lang="en-US" sz="3200" b="1" dirty="0">
                <a:solidFill>
                  <a:srgbClr val="009C3B"/>
                </a:solidFill>
              </a:rPr>
              <a:t> de </a:t>
            </a:r>
            <a:r>
              <a:rPr lang="en-US" sz="3200" b="1" dirty="0" err="1">
                <a:solidFill>
                  <a:srgbClr val="009C3B"/>
                </a:solidFill>
              </a:rPr>
              <a:t>otros</a:t>
            </a:r>
            <a:r>
              <a:rPr lang="en-US" sz="3200" b="1" dirty="0">
                <a:solidFill>
                  <a:srgbClr val="009C3B"/>
                </a:solidFill>
              </a:rPr>
              <a:t> para </a:t>
            </a:r>
            <a:r>
              <a:rPr lang="en-US" sz="3200" b="1" dirty="0" err="1">
                <a:solidFill>
                  <a:srgbClr val="009C3B"/>
                </a:solidFill>
              </a:rPr>
              <a:t>accelerar</a:t>
            </a:r>
            <a:r>
              <a:rPr lang="en-US" sz="3200" b="1" dirty="0">
                <a:solidFill>
                  <a:srgbClr val="009C3B"/>
                </a:solidFill>
              </a:rPr>
              <a:t> </a:t>
            </a:r>
            <a:r>
              <a:rPr lang="en-US" sz="3200" b="1" dirty="0" err="1">
                <a:solidFill>
                  <a:srgbClr val="009C3B"/>
                </a:solidFill>
              </a:rPr>
              <a:t>su</a:t>
            </a:r>
            <a:r>
              <a:rPr lang="en-US" sz="3200" b="1" dirty="0">
                <a:solidFill>
                  <a:srgbClr val="009C3B"/>
                </a:solidFill>
              </a:rPr>
              <a:t> </a:t>
            </a:r>
            <a:r>
              <a:rPr lang="en-US" sz="3200" b="1" dirty="0" err="1">
                <a:solidFill>
                  <a:srgbClr val="009C3B"/>
                </a:solidFill>
              </a:rPr>
              <a:t>aprendizaje</a:t>
            </a:r>
            <a:r>
              <a:rPr lang="en-US" sz="3200" dirty="0">
                <a:solidFill>
                  <a:srgbClr val="009C3B"/>
                </a:solidFill>
              </a:rPr>
              <a:t>.</a:t>
            </a:r>
            <a:endParaRPr lang="en-US" sz="3200" b="1" dirty="0">
              <a:solidFill>
                <a:srgbClr val="009C3B"/>
              </a:solidFill>
            </a:endParaRPr>
          </a:p>
        </p:txBody>
      </p:sp>
      <p:grpSp>
        <p:nvGrpSpPr>
          <p:cNvPr id="14" name="Group 13">
            <a:extLst>
              <a:ext uri="{FF2B5EF4-FFF2-40B4-BE49-F238E27FC236}">
                <a16:creationId xmlns:a16="http://schemas.microsoft.com/office/drawing/2014/main" id="{E2F50AFA-2526-493A-A5C6-69F5E16F0328}"/>
              </a:ext>
            </a:extLst>
          </p:cNvPr>
          <p:cNvGrpSpPr/>
          <p:nvPr/>
        </p:nvGrpSpPr>
        <p:grpSpPr>
          <a:xfrm>
            <a:off x="168917" y="1114052"/>
            <a:ext cx="6501559" cy="1582169"/>
            <a:chOff x="6156878" y="1297720"/>
            <a:chExt cx="7418673" cy="1976858"/>
          </a:xfrm>
        </p:grpSpPr>
        <p:sp>
          <p:nvSpPr>
            <p:cNvPr id="15" name="Oval 14">
              <a:extLst>
                <a:ext uri="{FF2B5EF4-FFF2-40B4-BE49-F238E27FC236}">
                  <a16:creationId xmlns:a16="http://schemas.microsoft.com/office/drawing/2014/main" id="{55713DA7-A5BD-4F90-8EFA-FE0F6093BAF2}"/>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6</a:t>
              </a:r>
            </a:p>
          </p:txBody>
        </p:sp>
        <p:sp>
          <p:nvSpPr>
            <p:cNvPr id="16" name="Rectangle 15">
              <a:extLst>
                <a:ext uri="{FF2B5EF4-FFF2-40B4-BE49-F238E27FC236}">
                  <a16:creationId xmlns:a16="http://schemas.microsoft.com/office/drawing/2014/main" id="{ACADE377-1825-4209-9C49-D4D2A92E8A99}"/>
                </a:ext>
              </a:extLst>
            </p:cNvPr>
            <p:cNvSpPr/>
            <p:nvPr/>
          </p:nvSpPr>
          <p:spPr>
            <a:xfrm>
              <a:off x="6882513" y="1313350"/>
              <a:ext cx="6693038" cy="1961228"/>
            </a:xfrm>
            <a:prstGeom prst="rect">
              <a:avLst/>
            </a:prstGeom>
          </p:spPr>
          <p:txBody>
            <a:bodyPr wrap="square">
              <a:spAutoFit/>
            </a:bodyPr>
            <a:lstStyle/>
            <a:p>
              <a:r>
                <a:rPr lang="en-US" sz="3200" b="1" dirty="0" err="1"/>
                <a:t>Colaborac</a:t>
              </a:r>
              <a:r>
                <a:rPr lang="es-ES" sz="3200" b="1" dirty="0" err="1"/>
                <a:t>ión</a:t>
              </a:r>
              <a:r>
                <a:rPr lang="en-US" sz="3200" b="1" dirty="0"/>
                <a:t> </a:t>
              </a:r>
            </a:p>
            <a:p>
              <a:r>
                <a:rPr lang="en-US" sz="3200" b="1" dirty="0"/>
                <a:t>entre </a:t>
              </a:r>
            </a:p>
            <a:p>
              <a:r>
                <a:rPr lang="en-US" sz="3200" b="1" dirty="0"/>
                <a:t>Pares</a:t>
              </a:r>
            </a:p>
          </p:txBody>
        </p:sp>
      </p:grpSp>
    </p:spTree>
    <p:extLst>
      <p:ext uri="{BB962C8B-B14F-4D97-AF65-F5344CB8AC3E}">
        <p14:creationId xmlns:p14="http://schemas.microsoft.com/office/powerpoint/2010/main" val="249013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 calcmode="lin" valueType="num">
                                      <p:cBhvr additive="base">
                                        <p:cTn id="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 calcmode="lin" valueType="num">
                                      <p:cBhvr additive="base">
                                        <p:cTn id="1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 calcmode="lin" valueType="num">
                                      <p:cBhvr additive="base">
                                        <p:cTn id="1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fade">
                                      <p:cBhvr>
                                        <p:cTn id="25" dur="500"/>
                                        <p:tgtEl>
                                          <p:spTgt spid="1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 calcmode="lin" valueType="num">
                                      <p:cBhvr additive="base">
                                        <p:cTn id="30"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3">
                                            <p:txEl>
                                              <p:pRg st="8" end="8"/>
                                            </p:txEl>
                                          </p:spTgt>
                                        </p:tgtEl>
                                        <p:attrNameLst>
                                          <p:attrName>style.visibility</p:attrName>
                                        </p:attrNameLst>
                                      </p:cBhvr>
                                      <p:to>
                                        <p:strVal val="visible"/>
                                      </p:to>
                                    </p:set>
                                    <p:anim calcmode="lin" valueType="num">
                                      <p:cBhvr additive="base">
                                        <p:cTn id="36"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xEl>
                                              <p:pRg st="10" end="10"/>
                                            </p:txEl>
                                          </p:spTgt>
                                        </p:tgtEl>
                                        <p:attrNameLst>
                                          <p:attrName>style.visibility</p:attrName>
                                        </p:attrNameLst>
                                      </p:cBhvr>
                                      <p:to>
                                        <p:strVal val="visible"/>
                                      </p:to>
                                    </p:set>
                                    <p:animEffect transition="in" filter="fade">
                                      <p:cBhvr>
                                        <p:cTn id="42"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23</a:t>
            </a:fld>
            <a:endParaRPr lang="en-US" dirty="0"/>
          </a:p>
        </p:txBody>
      </p:sp>
      <p:grpSp>
        <p:nvGrpSpPr>
          <p:cNvPr id="18" name="Group 17">
            <a:extLst>
              <a:ext uri="{FF2B5EF4-FFF2-40B4-BE49-F238E27FC236}">
                <a16:creationId xmlns:a16="http://schemas.microsoft.com/office/drawing/2014/main" id="{76B64B75-9501-485A-B3C1-120D01D11691}"/>
              </a:ext>
            </a:extLst>
          </p:cNvPr>
          <p:cNvGrpSpPr/>
          <p:nvPr/>
        </p:nvGrpSpPr>
        <p:grpSpPr>
          <a:xfrm>
            <a:off x="3697932" y="191069"/>
            <a:ext cx="7689221" cy="5760711"/>
            <a:chOff x="3625362" y="471996"/>
            <a:chExt cx="7689221" cy="5430053"/>
          </a:xfrm>
        </p:grpSpPr>
        <p:pic>
          <p:nvPicPr>
            <p:cNvPr id="15" name="Picture 14">
              <a:extLst>
                <a:ext uri="{FF2B5EF4-FFF2-40B4-BE49-F238E27FC236}">
                  <a16:creationId xmlns:a16="http://schemas.microsoft.com/office/drawing/2014/main" id="{CAB05EF5-B1F4-4B62-97CE-C12D0B4F5464}"/>
                </a:ext>
              </a:extLst>
            </p:cNvPr>
            <p:cNvPicPr>
              <a:picLocks noChangeAspect="1"/>
            </p:cNvPicPr>
            <p:nvPr/>
          </p:nvPicPr>
          <p:blipFill rotWithShape="1">
            <a:blip r:embed="rId2"/>
            <a:srcRect t="1082"/>
            <a:stretch/>
          </p:blipFill>
          <p:spPr>
            <a:xfrm>
              <a:off x="3939883" y="1348062"/>
              <a:ext cx="6896074" cy="4553987"/>
            </a:xfrm>
            <a:prstGeom prst="rect">
              <a:avLst/>
            </a:prstGeom>
          </p:spPr>
        </p:pic>
        <p:sp>
          <p:nvSpPr>
            <p:cNvPr id="17" name="Rectangle 16">
              <a:extLst>
                <a:ext uri="{FF2B5EF4-FFF2-40B4-BE49-F238E27FC236}">
                  <a16:creationId xmlns:a16="http://schemas.microsoft.com/office/drawing/2014/main" id="{305768C3-B3C9-46AC-8D09-1ADE29E0252D}"/>
                </a:ext>
              </a:extLst>
            </p:cNvPr>
            <p:cNvSpPr/>
            <p:nvPr/>
          </p:nvSpPr>
          <p:spPr>
            <a:xfrm>
              <a:off x="3625362" y="471996"/>
              <a:ext cx="7689221" cy="1200329"/>
            </a:xfrm>
            <a:prstGeom prst="rect">
              <a:avLst/>
            </a:prstGeom>
          </p:spPr>
          <p:txBody>
            <a:bodyPr wrap="none">
              <a:spAutoFit/>
            </a:bodyPr>
            <a:lstStyle/>
            <a:p>
              <a:r>
                <a:rPr lang="en-US" sz="3600" dirty="0">
                  <a:hlinkClick r:id="rId3"/>
                </a:rPr>
                <a:t>http://www.udgvirtual.udg.mx/covid19/</a:t>
              </a:r>
              <a:endParaRPr lang="en-US" sz="3600" dirty="0"/>
            </a:p>
            <a:p>
              <a:endParaRPr lang="en-US" sz="3600" dirty="0"/>
            </a:p>
          </p:txBody>
        </p:sp>
      </p:grpSp>
      <p:grpSp>
        <p:nvGrpSpPr>
          <p:cNvPr id="8" name="Group 7">
            <a:extLst>
              <a:ext uri="{FF2B5EF4-FFF2-40B4-BE49-F238E27FC236}">
                <a16:creationId xmlns:a16="http://schemas.microsoft.com/office/drawing/2014/main" id="{D6F3BA6B-CF9A-42F9-86CC-3D8EC55498ED}"/>
              </a:ext>
            </a:extLst>
          </p:cNvPr>
          <p:cNvGrpSpPr/>
          <p:nvPr/>
        </p:nvGrpSpPr>
        <p:grpSpPr>
          <a:xfrm>
            <a:off x="3766782" y="223203"/>
            <a:ext cx="7914045" cy="6532098"/>
            <a:chOff x="4039355" y="175482"/>
            <a:chExt cx="7698237" cy="6825752"/>
          </a:xfrm>
          <a:solidFill>
            <a:schemeClr val="bg1"/>
          </a:solidFill>
        </p:grpSpPr>
        <p:sp>
          <p:nvSpPr>
            <p:cNvPr id="4" name="TextBox 3">
              <a:extLst>
                <a:ext uri="{FF2B5EF4-FFF2-40B4-BE49-F238E27FC236}">
                  <a16:creationId xmlns:a16="http://schemas.microsoft.com/office/drawing/2014/main" id="{606DAB56-C704-4321-942D-0115B82C260F}"/>
                </a:ext>
              </a:extLst>
            </p:cNvPr>
            <p:cNvSpPr txBox="1"/>
            <p:nvPr/>
          </p:nvSpPr>
          <p:spPr>
            <a:xfrm>
              <a:off x="4039355" y="175482"/>
              <a:ext cx="7698237" cy="1254290"/>
            </a:xfrm>
            <a:prstGeom prst="rect">
              <a:avLst/>
            </a:prstGeom>
            <a:grpFill/>
          </p:spPr>
          <p:txBody>
            <a:bodyPr wrap="square" rtlCol="0">
              <a:spAutoFit/>
            </a:bodyPr>
            <a:lstStyle/>
            <a:p>
              <a:pPr algn="ctr"/>
              <a:r>
                <a:rPr lang="en-US" sz="3600" dirty="0">
                  <a:hlinkClick r:id="rId4"/>
                </a:rPr>
                <a:t>http://www.udg.mx/es/tics-covid19</a:t>
              </a:r>
              <a:r>
                <a:rPr lang="en-US" sz="3600" dirty="0"/>
                <a:t>      </a:t>
              </a:r>
            </a:p>
            <a:p>
              <a:endParaRPr lang="en-US" sz="3600" b="1" dirty="0"/>
            </a:p>
          </p:txBody>
        </p:sp>
        <p:pic>
          <p:nvPicPr>
            <p:cNvPr id="6" name="Picture 5">
              <a:extLst>
                <a:ext uri="{FF2B5EF4-FFF2-40B4-BE49-F238E27FC236}">
                  <a16:creationId xmlns:a16="http://schemas.microsoft.com/office/drawing/2014/main" id="{33394919-453E-4962-A55C-3FBD47F17641}"/>
                </a:ext>
              </a:extLst>
            </p:cNvPr>
            <p:cNvPicPr>
              <a:picLocks noChangeAspect="1"/>
            </p:cNvPicPr>
            <p:nvPr/>
          </p:nvPicPr>
          <p:blipFill rotWithShape="1">
            <a:blip r:embed="rId5"/>
            <a:srcRect t="12594"/>
            <a:stretch/>
          </p:blipFill>
          <p:spPr>
            <a:xfrm>
              <a:off x="4154129" y="885987"/>
              <a:ext cx="6939039" cy="6115247"/>
            </a:xfrm>
            <a:prstGeom prst="rect">
              <a:avLst/>
            </a:prstGeom>
            <a:grpFill/>
          </p:spPr>
        </p:pic>
      </p:grpSp>
      <p:grpSp>
        <p:nvGrpSpPr>
          <p:cNvPr id="22" name="Group 21">
            <a:extLst>
              <a:ext uri="{FF2B5EF4-FFF2-40B4-BE49-F238E27FC236}">
                <a16:creationId xmlns:a16="http://schemas.microsoft.com/office/drawing/2014/main" id="{DD5AF3DF-CA47-4D7F-B459-8935CA4D6FD4}"/>
              </a:ext>
            </a:extLst>
          </p:cNvPr>
          <p:cNvGrpSpPr/>
          <p:nvPr/>
        </p:nvGrpSpPr>
        <p:grpSpPr>
          <a:xfrm>
            <a:off x="168917" y="1114052"/>
            <a:ext cx="6501559" cy="1582169"/>
            <a:chOff x="6156878" y="1297720"/>
            <a:chExt cx="7418673" cy="1976858"/>
          </a:xfrm>
        </p:grpSpPr>
        <p:sp>
          <p:nvSpPr>
            <p:cNvPr id="23" name="Oval 22">
              <a:extLst>
                <a:ext uri="{FF2B5EF4-FFF2-40B4-BE49-F238E27FC236}">
                  <a16:creationId xmlns:a16="http://schemas.microsoft.com/office/drawing/2014/main" id="{349D75CF-9589-4B8B-A8E3-4E59A7A76592}"/>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6</a:t>
              </a:r>
            </a:p>
          </p:txBody>
        </p:sp>
        <p:sp>
          <p:nvSpPr>
            <p:cNvPr id="24" name="Rectangle 23">
              <a:extLst>
                <a:ext uri="{FF2B5EF4-FFF2-40B4-BE49-F238E27FC236}">
                  <a16:creationId xmlns:a16="http://schemas.microsoft.com/office/drawing/2014/main" id="{17EE7AF3-D94A-4DE1-9FB2-80C160E37EBB}"/>
                </a:ext>
              </a:extLst>
            </p:cNvPr>
            <p:cNvSpPr/>
            <p:nvPr/>
          </p:nvSpPr>
          <p:spPr>
            <a:xfrm>
              <a:off x="6882513" y="1313350"/>
              <a:ext cx="6693038" cy="1961228"/>
            </a:xfrm>
            <a:prstGeom prst="rect">
              <a:avLst/>
            </a:prstGeom>
          </p:spPr>
          <p:txBody>
            <a:bodyPr wrap="square">
              <a:spAutoFit/>
            </a:bodyPr>
            <a:lstStyle/>
            <a:p>
              <a:r>
                <a:rPr lang="en-US" sz="3200" b="1" dirty="0" err="1"/>
                <a:t>Colaborac</a:t>
              </a:r>
              <a:r>
                <a:rPr lang="es-ES" sz="3200" b="1" dirty="0" err="1"/>
                <a:t>ión</a:t>
              </a:r>
              <a:r>
                <a:rPr lang="en-US" sz="3200" b="1" dirty="0"/>
                <a:t> </a:t>
              </a:r>
            </a:p>
            <a:p>
              <a:r>
                <a:rPr lang="en-US" sz="3200" b="1" dirty="0"/>
                <a:t>entre </a:t>
              </a:r>
            </a:p>
            <a:p>
              <a:r>
                <a:rPr lang="en-US" sz="3200" b="1" dirty="0"/>
                <a:t>Pares</a:t>
              </a:r>
            </a:p>
          </p:txBody>
        </p:sp>
      </p:grpSp>
    </p:spTree>
    <p:extLst>
      <p:ext uri="{BB962C8B-B14F-4D97-AF65-F5344CB8AC3E}">
        <p14:creationId xmlns:p14="http://schemas.microsoft.com/office/powerpoint/2010/main" val="7887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161B17A-D1AD-4BCD-A3BC-848168C005EC}"/>
              </a:ext>
            </a:extLst>
          </p:cNvPr>
          <p:cNvSpPr>
            <a:spLocks noGrp="1"/>
          </p:cNvSpPr>
          <p:nvPr>
            <p:ph type="sldNum" sz="quarter" idx="12"/>
          </p:nvPr>
        </p:nvSpPr>
        <p:spPr/>
        <p:txBody>
          <a:bodyPr/>
          <a:lstStyle/>
          <a:p>
            <a:fld id="{4FAB73BC-B049-4115-A692-8D63A059BFB8}" type="slidenum">
              <a:rPr lang="en-US" smtClean="0"/>
              <a:pPr/>
              <a:t>24</a:t>
            </a:fld>
            <a:endParaRPr lang="en-US" dirty="0"/>
          </a:p>
        </p:txBody>
      </p:sp>
      <p:grpSp>
        <p:nvGrpSpPr>
          <p:cNvPr id="16" name="Group 15">
            <a:extLst>
              <a:ext uri="{FF2B5EF4-FFF2-40B4-BE49-F238E27FC236}">
                <a16:creationId xmlns:a16="http://schemas.microsoft.com/office/drawing/2014/main" id="{C99E2236-31FA-42BF-873B-9864780CC53F}"/>
              </a:ext>
            </a:extLst>
          </p:cNvPr>
          <p:cNvGrpSpPr/>
          <p:nvPr/>
        </p:nvGrpSpPr>
        <p:grpSpPr>
          <a:xfrm>
            <a:off x="186007" y="1124050"/>
            <a:ext cx="5747722" cy="1599027"/>
            <a:chOff x="5903466" y="1064192"/>
            <a:chExt cx="10116072" cy="3014734"/>
          </a:xfrm>
        </p:grpSpPr>
        <p:sp>
          <p:nvSpPr>
            <p:cNvPr id="17" name="Oval 16">
              <a:extLst>
                <a:ext uri="{FF2B5EF4-FFF2-40B4-BE49-F238E27FC236}">
                  <a16:creationId xmlns:a16="http://schemas.microsoft.com/office/drawing/2014/main" id="{373E7556-9BD8-486D-8552-84EAB1356834}"/>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7</a:t>
              </a:r>
            </a:p>
          </p:txBody>
        </p:sp>
        <p:sp>
          <p:nvSpPr>
            <p:cNvPr id="19" name="Rectangle 18">
              <a:extLst>
                <a:ext uri="{FF2B5EF4-FFF2-40B4-BE49-F238E27FC236}">
                  <a16:creationId xmlns:a16="http://schemas.microsoft.com/office/drawing/2014/main" id="{F2DA0296-B267-4640-A071-C193327594C7}"/>
                </a:ext>
              </a:extLst>
            </p:cNvPr>
            <p:cNvSpPr/>
            <p:nvPr/>
          </p:nvSpPr>
          <p:spPr>
            <a:xfrm>
              <a:off x="6975044" y="1119559"/>
              <a:ext cx="9044494" cy="2959367"/>
            </a:xfrm>
            <a:prstGeom prst="rect">
              <a:avLst/>
            </a:prstGeom>
          </p:spPr>
          <p:txBody>
            <a:bodyPr wrap="square">
              <a:spAutoFit/>
            </a:bodyPr>
            <a:lstStyle/>
            <a:p>
              <a:r>
                <a:rPr lang="en-US" sz="3200" b="1" dirty="0" err="1"/>
                <a:t>Cultura</a:t>
              </a:r>
              <a:r>
                <a:rPr lang="en-US" sz="3200" b="1" dirty="0"/>
                <a:t> </a:t>
              </a:r>
            </a:p>
            <a:p>
              <a:r>
                <a:rPr lang="en-US" sz="3200" b="1" dirty="0" err="1"/>
                <a:t>Proactiva</a:t>
              </a:r>
              <a:endParaRPr lang="en-US" sz="3200" b="1" dirty="0"/>
            </a:p>
            <a:p>
              <a:endParaRPr lang="en-US" sz="3200" b="1" dirty="0">
                <a:solidFill>
                  <a:srgbClr val="002060"/>
                </a:solidFill>
              </a:endParaRPr>
            </a:p>
          </p:txBody>
        </p:sp>
      </p:grpSp>
      <p:sp>
        <p:nvSpPr>
          <p:cNvPr id="15" name="Rectangle 14">
            <a:extLst>
              <a:ext uri="{FF2B5EF4-FFF2-40B4-BE49-F238E27FC236}">
                <a16:creationId xmlns:a16="http://schemas.microsoft.com/office/drawing/2014/main" id="{28266514-9B8E-4FE8-B833-45C1A06247F5}"/>
              </a:ext>
            </a:extLst>
          </p:cNvPr>
          <p:cNvSpPr/>
          <p:nvPr/>
        </p:nvSpPr>
        <p:spPr>
          <a:xfrm>
            <a:off x="3559790" y="799382"/>
            <a:ext cx="8319460" cy="5509200"/>
          </a:xfrm>
          <a:prstGeom prst="rect">
            <a:avLst/>
          </a:prstGeom>
        </p:spPr>
        <p:txBody>
          <a:bodyPr wrap="square">
            <a:spAutoFit/>
          </a:bodyPr>
          <a:lstStyle/>
          <a:p>
            <a:pPr marL="285750" indent="-285750" fontAlgn="base">
              <a:buFont typeface="Wingdings" panose="05000000000000000000" pitchFamily="2" charset="2"/>
              <a:buChar char="q"/>
            </a:pPr>
            <a:r>
              <a:rPr lang="en-US" sz="3200" dirty="0">
                <a:solidFill>
                  <a:srgbClr val="000000"/>
                </a:solidFill>
                <a:latin typeface="Arial" panose="020B0604020202020204" pitchFamily="34" charset="0"/>
              </a:rPr>
              <a:t> </a:t>
            </a:r>
            <a:r>
              <a:rPr lang="es-ES" sz="3200" b="1" dirty="0">
                <a:solidFill>
                  <a:srgbClr val="000000"/>
                </a:solidFill>
                <a:latin typeface="Arial" panose="020B0604020202020204" pitchFamily="34" charset="0"/>
              </a:rPr>
              <a:t>Enfoque en cómo pueden tener un    </a:t>
            </a:r>
          </a:p>
          <a:p>
            <a:pPr fontAlgn="base"/>
            <a:r>
              <a:rPr lang="es-ES" sz="3200" b="1" dirty="0">
                <a:solidFill>
                  <a:srgbClr val="000000"/>
                </a:solidFill>
                <a:latin typeface="Arial" panose="020B0604020202020204" pitchFamily="34" charset="0"/>
              </a:rPr>
              <a:t>    semestre exitoso</a:t>
            </a:r>
            <a:r>
              <a:rPr lang="en-US" sz="3200" b="1" dirty="0">
                <a:solidFill>
                  <a:srgbClr val="000000"/>
                </a:solidFill>
                <a:latin typeface="Arial" panose="020B0604020202020204" pitchFamily="34" charset="0"/>
              </a:rPr>
              <a:t>.</a:t>
            </a:r>
          </a:p>
          <a:p>
            <a:pPr fontAlgn="base"/>
            <a:r>
              <a:rPr lang="en-US" sz="3200" dirty="0">
                <a:solidFill>
                  <a:srgbClr val="000000"/>
                </a:solidFill>
                <a:latin typeface="Arial" panose="020B0604020202020204" pitchFamily="34" charset="0"/>
              </a:rPr>
              <a:t>     </a:t>
            </a:r>
          </a:p>
          <a:p>
            <a:pPr marL="914400" lvl="1" indent="-457200" fontAlgn="base">
              <a:buFont typeface="Wingdings" panose="05000000000000000000" pitchFamily="2" charset="2"/>
              <a:buChar char="q"/>
            </a:pPr>
            <a:r>
              <a:rPr lang="es-ES" sz="3200" dirty="0">
                <a:solidFill>
                  <a:srgbClr val="000000"/>
                </a:solidFill>
                <a:latin typeface="Arial" panose="020B0604020202020204" pitchFamily="34" charset="0"/>
              </a:rPr>
              <a:t>Ofrezca </a:t>
            </a:r>
            <a:r>
              <a:rPr lang="es-ES" sz="3200" dirty="0">
                <a:solidFill>
                  <a:srgbClr val="002776"/>
                </a:solidFill>
                <a:highlight>
                  <a:srgbClr val="FFDF00"/>
                </a:highlight>
                <a:latin typeface="Arial" panose="020B0604020202020204" pitchFamily="34" charset="0"/>
              </a:rPr>
              <a:t>esperanza</a:t>
            </a:r>
            <a:r>
              <a:rPr lang="es-ES" sz="3200" dirty="0">
                <a:solidFill>
                  <a:srgbClr val="000000"/>
                </a:solidFill>
                <a:latin typeface="Arial" panose="020B0604020202020204" pitchFamily="34" charset="0"/>
              </a:rPr>
              <a:t> a los estudiantes además de la enseñanza</a:t>
            </a:r>
            <a:r>
              <a:rPr lang="en-US" sz="3200" dirty="0">
                <a:solidFill>
                  <a:srgbClr val="000000"/>
                </a:solidFill>
                <a:latin typeface="Arial" panose="020B0604020202020204" pitchFamily="34" charset="0"/>
              </a:rPr>
              <a:t>.</a:t>
            </a:r>
          </a:p>
          <a:p>
            <a:pPr lvl="1" fontAlgn="base"/>
            <a:endParaRPr lang="en-US" sz="3200" dirty="0">
              <a:solidFill>
                <a:srgbClr val="000000"/>
              </a:solidFill>
              <a:latin typeface="Arial" panose="020B0604020202020204" pitchFamily="34" charset="0"/>
            </a:endParaRPr>
          </a:p>
          <a:p>
            <a:pPr marL="914400" lvl="1" indent="-457200" fontAlgn="base">
              <a:buFont typeface="Wingdings" panose="05000000000000000000" pitchFamily="2" charset="2"/>
              <a:buChar char="q"/>
            </a:pPr>
            <a:r>
              <a:rPr lang="es-ES" sz="3200" dirty="0">
                <a:solidFill>
                  <a:srgbClr val="000000"/>
                </a:solidFill>
                <a:latin typeface="Arial" panose="020B0604020202020204" pitchFamily="34" charset="0"/>
              </a:rPr>
              <a:t>No intentes hacer grandes cambios</a:t>
            </a:r>
            <a:r>
              <a:rPr lang="en-US" sz="3200" dirty="0">
                <a:solidFill>
                  <a:srgbClr val="000000"/>
                </a:solidFill>
                <a:latin typeface="Arial" panose="020B0604020202020204" pitchFamily="34" charset="0"/>
              </a:rPr>
              <a:t>.</a:t>
            </a:r>
          </a:p>
          <a:p>
            <a:pPr fontAlgn="base"/>
            <a:endParaRPr lang="es-ES" sz="3200" b="1" dirty="0">
              <a:solidFill>
                <a:srgbClr val="000000"/>
              </a:solidFill>
              <a:latin typeface="Arial" panose="020B0604020202020204" pitchFamily="34" charset="0"/>
            </a:endParaRPr>
          </a:p>
          <a:p>
            <a:pPr marL="285750" indent="-285750" fontAlgn="base">
              <a:buFont typeface="Wingdings" panose="05000000000000000000" pitchFamily="2" charset="2"/>
              <a:buChar char="q"/>
            </a:pPr>
            <a:r>
              <a:rPr lang="es-ES" sz="3200" b="1" dirty="0">
                <a:solidFill>
                  <a:srgbClr val="000000"/>
                </a:solidFill>
                <a:latin typeface="Arial" panose="020B0604020202020204" pitchFamily="34" charset="0"/>
              </a:rPr>
              <a:t>Incluya a los estudiantes en la discusión de opciones para resolver problemas que encuentren.</a:t>
            </a:r>
            <a:endParaRPr lang="en-US" sz="32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5900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500"/>
                                        <p:tgtEl>
                                          <p:spTgt spid="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xEl>
                                              <p:pRg st="5" end="5"/>
                                            </p:txEl>
                                          </p:spTgt>
                                        </p:tgtEl>
                                        <p:attrNameLst>
                                          <p:attrName>style.visibility</p:attrName>
                                        </p:attrNameLst>
                                      </p:cBhvr>
                                      <p:to>
                                        <p:strVal val="visible"/>
                                      </p:to>
                                    </p:set>
                                    <p:anim calcmode="lin" valueType="num">
                                      <p:cBhvr additive="base">
                                        <p:cTn id="12"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xEl>
                                              <p:pRg st="7" end="7"/>
                                            </p:txEl>
                                          </p:spTgt>
                                        </p:tgtEl>
                                        <p:attrNameLst>
                                          <p:attrName>style.visibility</p:attrName>
                                        </p:attrNameLst>
                                      </p:cBhvr>
                                      <p:to>
                                        <p:strVal val="visible"/>
                                      </p:to>
                                    </p:set>
                                    <p:anim calcmode="lin" valueType="num">
                                      <p:cBhvr additive="base">
                                        <p:cTn id="18"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161B17A-D1AD-4BCD-A3BC-848168C005EC}"/>
              </a:ext>
            </a:extLst>
          </p:cNvPr>
          <p:cNvSpPr>
            <a:spLocks noGrp="1"/>
          </p:cNvSpPr>
          <p:nvPr>
            <p:ph type="sldNum" sz="quarter" idx="12"/>
          </p:nvPr>
        </p:nvSpPr>
        <p:spPr/>
        <p:txBody>
          <a:bodyPr/>
          <a:lstStyle/>
          <a:p>
            <a:fld id="{4FAB73BC-B049-4115-A692-8D63A059BFB8}" type="slidenum">
              <a:rPr lang="en-US" smtClean="0"/>
              <a:pPr/>
              <a:t>25</a:t>
            </a:fld>
            <a:endParaRPr lang="en-US" dirty="0"/>
          </a:p>
        </p:txBody>
      </p:sp>
      <p:pic>
        <p:nvPicPr>
          <p:cNvPr id="7" name="Picture 6">
            <a:extLst>
              <a:ext uri="{FF2B5EF4-FFF2-40B4-BE49-F238E27FC236}">
                <a16:creationId xmlns:a16="http://schemas.microsoft.com/office/drawing/2014/main" id="{F0CDBADC-BAE2-44B0-9BFB-53ED24E53FD1}"/>
              </a:ext>
            </a:extLst>
          </p:cNvPr>
          <p:cNvPicPr>
            <a:picLocks noChangeAspect="1"/>
          </p:cNvPicPr>
          <p:nvPr/>
        </p:nvPicPr>
        <p:blipFill rotWithShape="1">
          <a:blip r:embed="rId2"/>
          <a:srcRect l="9597" r="7138" b="14514"/>
          <a:stretch/>
        </p:blipFill>
        <p:spPr>
          <a:xfrm>
            <a:off x="3419475" y="756948"/>
            <a:ext cx="8459477" cy="5329527"/>
          </a:xfrm>
          <a:prstGeom prst="rect">
            <a:avLst/>
          </a:prstGeom>
        </p:spPr>
      </p:pic>
      <p:sp>
        <p:nvSpPr>
          <p:cNvPr id="9" name="Rectangle 8">
            <a:extLst>
              <a:ext uri="{FF2B5EF4-FFF2-40B4-BE49-F238E27FC236}">
                <a16:creationId xmlns:a16="http://schemas.microsoft.com/office/drawing/2014/main" id="{155713E3-7235-463C-BA4A-D23BA4F5A9D4}"/>
              </a:ext>
            </a:extLst>
          </p:cNvPr>
          <p:cNvSpPr/>
          <p:nvPr/>
        </p:nvSpPr>
        <p:spPr>
          <a:xfrm>
            <a:off x="3419474" y="742989"/>
            <a:ext cx="8459477" cy="5478423"/>
          </a:xfrm>
          <a:prstGeom prst="rect">
            <a:avLst/>
          </a:prstGeom>
          <a:solidFill>
            <a:schemeClr val="bg1"/>
          </a:solidFill>
        </p:spPr>
        <p:txBody>
          <a:bodyPr wrap="square">
            <a:spAutoFit/>
          </a:bodyPr>
          <a:lstStyle/>
          <a:p>
            <a:pPr>
              <a:spcBef>
                <a:spcPts val="1200"/>
              </a:spcBef>
              <a:spcAft>
                <a:spcPts val="1200"/>
              </a:spcAft>
            </a:pPr>
            <a:endParaRPr lang="es-ES" sz="5400" b="1" dirty="0">
              <a:solidFill>
                <a:srgbClr val="009C3B"/>
              </a:solidFill>
              <a:latin typeface="+mj-lt"/>
            </a:endParaRPr>
          </a:p>
          <a:p>
            <a:pPr>
              <a:spcBef>
                <a:spcPts val="1200"/>
              </a:spcBef>
              <a:spcAft>
                <a:spcPts val="1200"/>
              </a:spcAft>
            </a:pPr>
            <a:r>
              <a:rPr lang="es-ES" sz="5400" b="1" dirty="0">
                <a:solidFill>
                  <a:srgbClr val="009C3B"/>
                </a:solidFill>
                <a:latin typeface="+mj-lt"/>
              </a:rPr>
              <a:t>  "Y nunca olvide,                 </a:t>
            </a:r>
          </a:p>
          <a:p>
            <a:pPr>
              <a:spcBef>
                <a:spcPts val="1200"/>
              </a:spcBef>
              <a:spcAft>
                <a:spcPts val="1200"/>
              </a:spcAft>
            </a:pPr>
            <a:r>
              <a:rPr lang="es-ES" altLang="en-US" sz="5400" b="1" dirty="0">
                <a:solidFill>
                  <a:srgbClr val="009C3B"/>
                </a:solidFill>
                <a:latin typeface="+mj-lt"/>
              </a:rPr>
              <a:t>    </a:t>
            </a:r>
            <a:r>
              <a:rPr lang="es-ES" altLang="en-US" sz="5400" b="1" dirty="0">
                <a:solidFill>
                  <a:srgbClr val="009C3B"/>
                </a:solidFill>
              </a:rPr>
              <a:t>pase lo que pase</a:t>
            </a:r>
            <a:r>
              <a:rPr lang="es-ES" sz="5400" b="1" dirty="0">
                <a:solidFill>
                  <a:srgbClr val="009C3B"/>
                </a:solidFill>
                <a:latin typeface="+mj-lt"/>
              </a:rPr>
              <a:t>,            </a:t>
            </a:r>
          </a:p>
          <a:p>
            <a:pPr>
              <a:spcBef>
                <a:spcPts val="1200"/>
              </a:spcBef>
              <a:spcAft>
                <a:spcPts val="1200"/>
              </a:spcAft>
            </a:pPr>
            <a:r>
              <a:rPr lang="es-ES" sz="5400" b="1" dirty="0">
                <a:solidFill>
                  <a:srgbClr val="009C3B"/>
                </a:solidFill>
                <a:latin typeface="+mj-lt"/>
              </a:rPr>
              <a:t>    enseña a los estudiantes.”</a:t>
            </a:r>
          </a:p>
          <a:p>
            <a:pPr>
              <a:spcBef>
                <a:spcPts val="1200"/>
              </a:spcBef>
              <a:spcAft>
                <a:spcPts val="1200"/>
              </a:spcAft>
            </a:pPr>
            <a:endParaRPr lang="en-US" sz="5400" dirty="0">
              <a:solidFill>
                <a:srgbClr val="009C3B"/>
              </a:solidFill>
            </a:endParaRPr>
          </a:p>
        </p:txBody>
      </p:sp>
      <p:grpSp>
        <p:nvGrpSpPr>
          <p:cNvPr id="15" name="Group 14">
            <a:extLst>
              <a:ext uri="{FF2B5EF4-FFF2-40B4-BE49-F238E27FC236}">
                <a16:creationId xmlns:a16="http://schemas.microsoft.com/office/drawing/2014/main" id="{5BBAD447-A89D-4F20-95E4-3B77D8C69043}"/>
              </a:ext>
            </a:extLst>
          </p:cNvPr>
          <p:cNvGrpSpPr/>
          <p:nvPr/>
        </p:nvGrpSpPr>
        <p:grpSpPr>
          <a:xfrm>
            <a:off x="186007" y="1124050"/>
            <a:ext cx="5747722" cy="1599027"/>
            <a:chOff x="5903466" y="1064192"/>
            <a:chExt cx="10116072" cy="3014734"/>
          </a:xfrm>
        </p:grpSpPr>
        <p:sp>
          <p:nvSpPr>
            <p:cNvPr id="18" name="Oval 17">
              <a:extLst>
                <a:ext uri="{FF2B5EF4-FFF2-40B4-BE49-F238E27FC236}">
                  <a16:creationId xmlns:a16="http://schemas.microsoft.com/office/drawing/2014/main" id="{470831A5-3CDC-4748-B433-8DC35BCB3564}"/>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Arial Black" panose="020B0A04020102020204" pitchFamily="34" charset="0"/>
                </a:rPr>
                <a:t>7</a:t>
              </a:r>
            </a:p>
          </p:txBody>
        </p:sp>
        <p:sp>
          <p:nvSpPr>
            <p:cNvPr id="20" name="Rectangle 19">
              <a:extLst>
                <a:ext uri="{FF2B5EF4-FFF2-40B4-BE49-F238E27FC236}">
                  <a16:creationId xmlns:a16="http://schemas.microsoft.com/office/drawing/2014/main" id="{827C76C8-6156-4B21-94CD-27CB3BE50957}"/>
                </a:ext>
              </a:extLst>
            </p:cNvPr>
            <p:cNvSpPr/>
            <p:nvPr/>
          </p:nvSpPr>
          <p:spPr>
            <a:xfrm>
              <a:off x="6975044" y="1119559"/>
              <a:ext cx="9044494" cy="2959367"/>
            </a:xfrm>
            <a:prstGeom prst="rect">
              <a:avLst/>
            </a:prstGeom>
          </p:spPr>
          <p:txBody>
            <a:bodyPr wrap="square">
              <a:spAutoFit/>
            </a:bodyPr>
            <a:lstStyle/>
            <a:p>
              <a:r>
                <a:rPr lang="en-US" sz="3200" b="1" dirty="0" err="1"/>
                <a:t>Cultura</a:t>
              </a:r>
              <a:r>
                <a:rPr lang="en-US" sz="3200" b="1" dirty="0"/>
                <a:t> </a:t>
              </a:r>
            </a:p>
            <a:p>
              <a:r>
                <a:rPr lang="en-US" sz="3200" b="1" dirty="0" err="1"/>
                <a:t>Proactiva</a:t>
              </a:r>
              <a:endParaRPr lang="en-US" sz="3200" b="1" dirty="0"/>
            </a:p>
            <a:p>
              <a:endParaRPr lang="en-US" sz="3200" b="1" dirty="0">
                <a:solidFill>
                  <a:srgbClr val="002060"/>
                </a:solidFill>
              </a:endParaRPr>
            </a:p>
          </p:txBody>
        </p:sp>
      </p:grpSp>
    </p:spTree>
    <p:extLst>
      <p:ext uri="{BB962C8B-B14F-4D97-AF65-F5344CB8AC3E}">
        <p14:creationId xmlns:p14="http://schemas.microsoft.com/office/powerpoint/2010/main" val="16153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161B17A-D1AD-4BCD-A3BC-848168C005EC}"/>
              </a:ext>
            </a:extLst>
          </p:cNvPr>
          <p:cNvSpPr>
            <a:spLocks noGrp="1"/>
          </p:cNvSpPr>
          <p:nvPr>
            <p:ph type="sldNum" sz="quarter" idx="12"/>
          </p:nvPr>
        </p:nvSpPr>
        <p:spPr/>
        <p:txBody>
          <a:bodyPr/>
          <a:lstStyle/>
          <a:p>
            <a:fld id="{4FAB73BC-B049-4115-A692-8D63A059BFB8}" type="slidenum">
              <a:rPr lang="en-US" smtClean="0"/>
              <a:pPr/>
              <a:t>26</a:t>
            </a:fld>
            <a:endParaRPr lang="en-US" dirty="0"/>
          </a:p>
        </p:txBody>
      </p:sp>
      <p:sp>
        <p:nvSpPr>
          <p:cNvPr id="8" name="Rectangle 7">
            <a:extLst>
              <a:ext uri="{FF2B5EF4-FFF2-40B4-BE49-F238E27FC236}">
                <a16:creationId xmlns:a16="http://schemas.microsoft.com/office/drawing/2014/main" id="{CF4EC33D-6FBD-497E-8584-E4C1D06A06D1}"/>
              </a:ext>
            </a:extLst>
          </p:cNvPr>
          <p:cNvSpPr/>
          <p:nvPr/>
        </p:nvSpPr>
        <p:spPr>
          <a:xfrm>
            <a:off x="3559790" y="710670"/>
            <a:ext cx="8092280" cy="2123658"/>
          </a:xfrm>
          <a:prstGeom prst="rect">
            <a:avLst/>
          </a:prstGeom>
        </p:spPr>
        <p:txBody>
          <a:bodyPr wrap="square">
            <a:spAutoFit/>
          </a:bodyPr>
          <a:lstStyle/>
          <a:p>
            <a:pPr marL="285750" indent="-285750" fontAlgn="base">
              <a:buFont typeface="Wingdings" panose="05000000000000000000" pitchFamily="2" charset="2"/>
              <a:buChar char="q"/>
            </a:pPr>
            <a:r>
              <a:rPr lang="en-US" sz="4400" dirty="0">
                <a:solidFill>
                  <a:srgbClr val="000000"/>
                </a:solidFill>
                <a:latin typeface="Arial" panose="020B0604020202020204" pitchFamily="34" charset="0"/>
              </a:rPr>
              <a:t>  </a:t>
            </a:r>
            <a:r>
              <a:rPr lang="en-US" sz="4400" b="1" dirty="0">
                <a:solidFill>
                  <a:srgbClr val="000000"/>
                </a:solidFill>
                <a:latin typeface="+mj-lt"/>
              </a:rPr>
              <a:t>Gracias por </a:t>
            </a:r>
            <a:r>
              <a:rPr lang="en-US" sz="4400" b="1" dirty="0" err="1">
                <a:solidFill>
                  <a:srgbClr val="000000"/>
                </a:solidFill>
                <a:latin typeface="+mj-lt"/>
              </a:rPr>
              <a:t>su</a:t>
            </a:r>
            <a:r>
              <a:rPr lang="en-US" sz="4400" b="1" dirty="0">
                <a:solidFill>
                  <a:srgbClr val="000000"/>
                </a:solidFill>
                <a:latin typeface="+mj-lt"/>
              </a:rPr>
              <a:t> </a:t>
            </a:r>
            <a:r>
              <a:rPr lang="en-US" sz="4400" b="1" dirty="0" err="1">
                <a:solidFill>
                  <a:srgbClr val="000000"/>
                </a:solidFill>
                <a:latin typeface="+mj-lt"/>
              </a:rPr>
              <a:t>atención</a:t>
            </a:r>
            <a:r>
              <a:rPr lang="en-US" sz="4400" b="1" dirty="0">
                <a:solidFill>
                  <a:srgbClr val="000000"/>
                </a:solidFill>
                <a:latin typeface="+mj-lt"/>
              </a:rPr>
              <a:t>.</a:t>
            </a:r>
          </a:p>
          <a:p>
            <a:pPr marL="285750" indent="-285750" fontAlgn="base">
              <a:buFont typeface="Wingdings" panose="05000000000000000000" pitchFamily="2" charset="2"/>
              <a:buChar char="q"/>
            </a:pPr>
            <a:r>
              <a:rPr lang="en-US" sz="4400" b="1" dirty="0">
                <a:latin typeface="+mj-lt"/>
              </a:rPr>
              <a:t>  </a:t>
            </a:r>
            <a:r>
              <a:rPr lang="es-ES" sz="4400" b="1" dirty="0">
                <a:latin typeface="+mj-lt"/>
              </a:rPr>
              <a:t>Buena suerte con su curso.</a:t>
            </a:r>
          </a:p>
          <a:p>
            <a:pPr marL="285750" indent="-285750" fontAlgn="base">
              <a:buFont typeface="Wingdings" panose="05000000000000000000" pitchFamily="2" charset="2"/>
              <a:buChar char="q"/>
            </a:pPr>
            <a:r>
              <a:rPr lang="en-US" sz="4400" b="1" dirty="0">
                <a:solidFill>
                  <a:srgbClr val="000000"/>
                </a:solidFill>
                <a:latin typeface="+mj-lt"/>
              </a:rPr>
              <a:t>  </a:t>
            </a:r>
            <a:r>
              <a:rPr lang="en-US" sz="4400" b="1" dirty="0"/>
              <a:t>¿</a:t>
            </a:r>
            <a:r>
              <a:rPr lang="en-US" sz="4400" b="1" dirty="0" err="1"/>
              <a:t>Preguntas</a:t>
            </a:r>
            <a:r>
              <a:rPr lang="en-US" sz="4400" b="1" dirty="0">
                <a:solidFill>
                  <a:srgbClr val="000000"/>
                </a:solidFill>
                <a:latin typeface="+mj-lt"/>
              </a:rPr>
              <a:t>?</a:t>
            </a:r>
          </a:p>
        </p:txBody>
      </p:sp>
      <p:sp>
        <p:nvSpPr>
          <p:cNvPr id="10" name="Title 1">
            <a:extLst>
              <a:ext uri="{FF2B5EF4-FFF2-40B4-BE49-F238E27FC236}">
                <a16:creationId xmlns:a16="http://schemas.microsoft.com/office/drawing/2014/main" id="{B2CCA54B-7EB5-4879-B2CA-E339897E4D4A}"/>
              </a:ext>
            </a:extLst>
          </p:cNvPr>
          <p:cNvSpPr>
            <a:spLocks noGrp="1"/>
          </p:cNvSpPr>
          <p:nvPr>
            <p:ph type="title"/>
          </p:nvPr>
        </p:nvSpPr>
        <p:spPr>
          <a:xfrm>
            <a:off x="342720" y="1016629"/>
            <a:ext cx="2723084" cy="5379868"/>
          </a:xfrm>
        </p:spPr>
        <p:txBody>
          <a:bodyPr>
            <a:normAutofit/>
          </a:bodyPr>
          <a:lstStyle/>
          <a:p>
            <a:br>
              <a:rPr lang="en-US" sz="3200" b="1" dirty="0">
                <a:latin typeface="+mn-lt"/>
              </a:rPr>
            </a:br>
            <a:endParaRPr lang="en-US" sz="3200" b="1" dirty="0">
              <a:latin typeface="+mn-lt"/>
            </a:endParaRPr>
          </a:p>
        </p:txBody>
      </p:sp>
      <p:pic>
        <p:nvPicPr>
          <p:cNvPr id="11" name="Picture 10">
            <a:extLst>
              <a:ext uri="{FF2B5EF4-FFF2-40B4-BE49-F238E27FC236}">
                <a16:creationId xmlns:a16="http://schemas.microsoft.com/office/drawing/2014/main" id="{9DD48A93-6B25-4F6B-B805-C4912D59A6D9}"/>
              </a:ext>
            </a:extLst>
          </p:cNvPr>
          <p:cNvPicPr>
            <a:picLocks noChangeAspect="1"/>
          </p:cNvPicPr>
          <p:nvPr/>
        </p:nvPicPr>
        <p:blipFill>
          <a:blip r:embed="rId2"/>
          <a:stretch>
            <a:fillRect/>
          </a:stretch>
        </p:blipFill>
        <p:spPr>
          <a:xfrm>
            <a:off x="377506" y="2681784"/>
            <a:ext cx="2687021" cy="2961429"/>
          </a:xfrm>
          <a:prstGeom prst="rect">
            <a:avLst/>
          </a:prstGeom>
        </p:spPr>
      </p:pic>
      <p:sp>
        <p:nvSpPr>
          <p:cNvPr id="12" name="Content Placeholder 2">
            <a:extLst>
              <a:ext uri="{FF2B5EF4-FFF2-40B4-BE49-F238E27FC236}">
                <a16:creationId xmlns:a16="http://schemas.microsoft.com/office/drawing/2014/main" id="{AE82654A-167F-4955-9F9A-B588CADFD5E4}"/>
              </a:ext>
            </a:extLst>
          </p:cNvPr>
          <p:cNvSpPr>
            <a:spLocks noGrp="1"/>
          </p:cNvSpPr>
          <p:nvPr>
            <p:ph idx="1"/>
          </p:nvPr>
        </p:nvSpPr>
        <p:spPr>
          <a:xfrm>
            <a:off x="56985" y="96770"/>
            <a:ext cx="3600615" cy="4876800"/>
          </a:xfrm>
        </p:spPr>
        <p:txBody>
          <a:bodyPr>
            <a:noAutofit/>
          </a:bodyPr>
          <a:lstStyle/>
          <a:p>
            <a:pPr lvl="0"/>
            <a:r>
              <a:rPr lang="en-US" sz="3200" b="1" dirty="0">
                <a:solidFill>
                  <a:schemeClr val="bg1"/>
                </a:solidFill>
              </a:rPr>
              <a:t>Dale P. Johnson</a:t>
            </a:r>
          </a:p>
          <a:p>
            <a:pPr lvl="0"/>
            <a:r>
              <a:rPr lang="en-US" dirty="0">
                <a:solidFill>
                  <a:schemeClr val="bg1"/>
                </a:solidFill>
              </a:rPr>
              <a:t>Director, </a:t>
            </a:r>
            <a:r>
              <a:rPr lang="en-US" dirty="0" err="1">
                <a:solidFill>
                  <a:schemeClr val="bg1"/>
                </a:solidFill>
              </a:rPr>
              <a:t>Innovación</a:t>
            </a:r>
            <a:r>
              <a:rPr lang="en-US" dirty="0">
                <a:solidFill>
                  <a:schemeClr val="bg1"/>
                </a:solidFill>
              </a:rPr>
              <a:t> Digital</a:t>
            </a:r>
          </a:p>
          <a:p>
            <a:pPr>
              <a:spcAft>
                <a:spcPts val="1200"/>
              </a:spcAft>
            </a:pPr>
            <a:r>
              <a:rPr lang="en-US" dirty="0">
                <a:solidFill>
                  <a:schemeClr val="bg1"/>
                </a:solidFill>
              </a:rPr>
              <a:t> University Design Institute</a:t>
            </a:r>
          </a:p>
          <a:p>
            <a:pPr>
              <a:spcAft>
                <a:spcPts val="1200"/>
              </a:spcAft>
            </a:pPr>
            <a:endParaRPr lang="en-US" dirty="0">
              <a:solidFill>
                <a:schemeClr val="bg1"/>
              </a:solidFill>
            </a:endParaRPr>
          </a:p>
          <a:p>
            <a:pPr>
              <a:spcAft>
                <a:spcPts val="1200"/>
              </a:spcAft>
            </a:pPr>
            <a:endParaRPr lang="en-US" b="1" dirty="0">
              <a:solidFill>
                <a:schemeClr val="bg1"/>
              </a:solidFill>
            </a:endParaRPr>
          </a:p>
          <a:p>
            <a:pPr>
              <a:spcAft>
                <a:spcPts val="1200"/>
              </a:spcAft>
            </a:pPr>
            <a:endParaRPr lang="en-US" b="1" dirty="0">
              <a:solidFill>
                <a:schemeClr val="tx2">
                  <a:lumMod val="75000"/>
                </a:schemeClr>
              </a:solidFill>
            </a:endParaRPr>
          </a:p>
        </p:txBody>
      </p:sp>
      <p:pic>
        <p:nvPicPr>
          <p:cNvPr id="13" name="Picture 12">
            <a:extLst>
              <a:ext uri="{FF2B5EF4-FFF2-40B4-BE49-F238E27FC236}">
                <a16:creationId xmlns:a16="http://schemas.microsoft.com/office/drawing/2014/main" id="{7B221BD9-FF5B-4A38-B908-8816CF187F32}"/>
              </a:ext>
            </a:extLst>
          </p:cNvPr>
          <p:cNvPicPr>
            <a:picLocks noChangeAspect="1"/>
          </p:cNvPicPr>
          <p:nvPr/>
        </p:nvPicPr>
        <p:blipFill>
          <a:blip r:embed="rId3"/>
          <a:stretch>
            <a:fillRect/>
          </a:stretch>
        </p:blipFill>
        <p:spPr>
          <a:xfrm>
            <a:off x="5582093" y="2805644"/>
            <a:ext cx="5596828" cy="3733268"/>
          </a:xfrm>
          <a:prstGeom prst="rect">
            <a:avLst/>
          </a:prstGeom>
        </p:spPr>
      </p:pic>
    </p:spTree>
    <p:extLst>
      <p:ext uri="{BB962C8B-B14F-4D97-AF65-F5344CB8AC3E}">
        <p14:creationId xmlns:p14="http://schemas.microsoft.com/office/powerpoint/2010/main" val="941926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4292D-962B-46B4-AB44-D2C1B933C9B4}"/>
              </a:ext>
            </a:extLst>
          </p:cNvPr>
          <p:cNvPicPr>
            <a:picLocks noChangeAspect="1"/>
          </p:cNvPicPr>
          <p:nvPr/>
        </p:nvPicPr>
        <p:blipFill>
          <a:blip r:embed="rId2"/>
          <a:stretch>
            <a:fillRect/>
          </a:stretch>
        </p:blipFill>
        <p:spPr>
          <a:xfrm>
            <a:off x="3459786" y="834076"/>
            <a:ext cx="8263641" cy="6023923"/>
          </a:xfrm>
          <a:prstGeom prst="rect">
            <a:avLst/>
          </a:prstGeom>
        </p:spPr>
      </p:pic>
      <p:sp>
        <p:nvSpPr>
          <p:cNvPr id="10" name="Slide Number Placeholder 9">
            <a:extLst>
              <a:ext uri="{FF2B5EF4-FFF2-40B4-BE49-F238E27FC236}">
                <a16:creationId xmlns:a16="http://schemas.microsoft.com/office/drawing/2014/main" id="{2512F86C-E944-43F9-B66D-F3566030CBF5}"/>
              </a:ext>
            </a:extLst>
          </p:cNvPr>
          <p:cNvSpPr>
            <a:spLocks noGrp="1"/>
          </p:cNvSpPr>
          <p:nvPr>
            <p:ph type="sldNum" sz="quarter" idx="12"/>
          </p:nvPr>
        </p:nvSpPr>
        <p:spPr/>
        <p:txBody>
          <a:bodyPr/>
          <a:lstStyle/>
          <a:p>
            <a:fld id="{4FAB73BC-B049-4115-A692-8D63A059BFB8}" type="slidenum">
              <a:rPr lang="en-US" smtClean="0"/>
              <a:pPr/>
              <a:t>3</a:t>
            </a:fld>
            <a:endParaRPr lang="en-US" dirty="0"/>
          </a:p>
        </p:txBody>
      </p:sp>
      <p:sp>
        <p:nvSpPr>
          <p:cNvPr id="18" name="Title 1">
            <a:extLst>
              <a:ext uri="{FF2B5EF4-FFF2-40B4-BE49-F238E27FC236}">
                <a16:creationId xmlns:a16="http://schemas.microsoft.com/office/drawing/2014/main" id="{C1D230AE-A81F-4B35-916B-0410E475BE0D}"/>
              </a:ext>
            </a:extLst>
          </p:cNvPr>
          <p:cNvSpPr txBox="1">
            <a:spLocks/>
          </p:cNvSpPr>
          <p:nvPr/>
        </p:nvSpPr>
        <p:spPr>
          <a:xfrm>
            <a:off x="6191" y="715774"/>
            <a:ext cx="3413283" cy="5304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3200" b="1" dirty="0">
                <a:solidFill>
                  <a:schemeClr val="bg1"/>
                </a:solidFill>
                <a:latin typeface="+mn-lt"/>
              </a:rPr>
            </a:br>
            <a:endParaRPr lang="en-US" sz="1600" b="1" i="1" dirty="0">
              <a:solidFill>
                <a:srgbClr val="002060"/>
              </a:solidFill>
              <a:latin typeface="+mn-lt"/>
            </a:endParaRPr>
          </a:p>
        </p:txBody>
      </p:sp>
      <p:sp>
        <p:nvSpPr>
          <p:cNvPr id="9" name="Content Placeholder 2">
            <a:extLst>
              <a:ext uri="{FF2B5EF4-FFF2-40B4-BE49-F238E27FC236}">
                <a16:creationId xmlns:a16="http://schemas.microsoft.com/office/drawing/2014/main" id="{24406364-1996-49F4-BF21-839DF12E38D7}"/>
              </a:ext>
            </a:extLst>
          </p:cNvPr>
          <p:cNvSpPr>
            <a:spLocks noGrp="1"/>
          </p:cNvSpPr>
          <p:nvPr>
            <p:ph idx="1"/>
          </p:nvPr>
        </p:nvSpPr>
        <p:spPr>
          <a:xfrm>
            <a:off x="-78438" y="1043389"/>
            <a:ext cx="3582539" cy="4876800"/>
          </a:xfrm>
        </p:spPr>
        <p:txBody>
          <a:bodyPr>
            <a:noAutofit/>
          </a:bodyPr>
          <a:lstStyle/>
          <a:p>
            <a:pPr lvl="0"/>
            <a:r>
              <a:rPr lang="en-US" sz="3200" b="1" dirty="0">
                <a:solidFill>
                  <a:schemeClr val="bg1"/>
                </a:solidFill>
              </a:rPr>
              <a:t>Arizona State University</a:t>
            </a:r>
          </a:p>
          <a:p>
            <a:pPr lvl="0"/>
            <a:r>
              <a:rPr lang="en-US" sz="3200" b="1" dirty="0">
                <a:solidFill>
                  <a:schemeClr val="bg1"/>
                </a:solidFill>
              </a:rPr>
              <a:t> </a:t>
            </a:r>
          </a:p>
          <a:p>
            <a:pPr lvl="0"/>
            <a:r>
              <a:rPr lang="en-US" sz="3200" dirty="0">
                <a:solidFill>
                  <a:schemeClr val="bg1"/>
                </a:solidFill>
              </a:rPr>
              <a:t>Nuestra   </a:t>
            </a:r>
            <a:r>
              <a:rPr lang="en-US" sz="3200" dirty="0" err="1">
                <a:solidFill>
                  <a:schemeClr val="bg1"/>
                </a:solidFill>
              </a:rPr>
              <a:t>respuesta</a:t>
            </a:r>
            <a:r>
              <a:rPr lang="en-US" sz="3200" dirty="0">
                <a:solidFill>
                  <a:schemeClr val="bg1"/>
                </a:solidFill>
              </a:rPr>
              <a:t> a             la crisis de COVID19</a:t>
            </a:r>
            <a:endParaRPr lang="en-US" dirty="0">
              <a:solidFill>
                <a:schemeClr val="bg1"/>
              </a:solidFill>
            </a:endParaRPr>
          </a:p>
          <a:p>
            <a:pPr>
              <a:spcAft>
                <a:spcPts val="1200"/>
              </a:spcAft>
            </a:pPr>
            <a:endParaRPr lang="en-US" dirty="0"/>
          </a:p>
          <a:p>
            <a:pPr>
              <a:spcAft>
                <a:spcPts val="1200"/>
              </a:spcAft>
            </a:pPr>
            <a:endParaRPr lang="en-US" b="1" dirty="0">
              <a:solidFill>
                <a:schemeClr val="tx2">
                  <a:lumMod val="75000"/>
                </a:schemeClr>
              </a:solidFill>
            </a:endParaRPr>
          </a:p>
          <a:p>
            <a:pPr>
              <a:spcAft>
                <a:spcPts val="1200"/>
              </a:spcAft>
            </a:pPr>
            <a:endParaRPr lang="en-US" b="1" dirty="0">
              <a:solidFill>
                <a:schemeClr val="tx2">
                  <a:lumMod val="75000"/>
                </a:schemeClr>
              </a:solidFill>
            </a:endParaRPr>
          </a:p>
        </p:txBody>
      </p:sp>
      <p:grpSp>
        <p:nvGrpSpPr>
          <p:cNvPr id="6" name="Group 5">
            <a:extLst>
              <a:ext uri="{FF2B5EF4-FFF2-40B4-BE49-F238E27FC236}">
                <a16:creationId xmlns:a16="http://schemas.microsoft.com/office/drawing/2014/main" id="{7B363FC0-99AF-409D-9CA5-D4789AAD94FE}"/>
              </a:ext>
            </a:extLst>
          </p:cNvPr>
          <p:cNvGrpSpPr/>
          <p:nvPr/>
        </p:nvGrpSpPr>
        <p:grpSpPr>
          <a:xfrm>
            <a:off x="9703561" y="2398404"/>
            <a:ext cx="1733055" cy="2166771"/>
            <a:chOff x="9880979" y="2439348"/>
            <a:chExt cx="1733055" cy="2166771"/>
          </a:xfrm>
        </p:grpSpPr>
        <p:sp>
          <p:nvSpPr>
            <p:cNvPr id="3" name="Right Brace 2">
              <a:extLst>
                <a:ext uri="{FF2B5EF4-FFF2-40B4-BE49-F238E27FC236}">
                  <a16:creationId xmlns:a16="http://schemas.microsoft.com/office/drawing/2014/main" id="{0D0E3F8D-22D5-47F6-A670-5C7DA4875900}"/>
                </a:ext>
              </a:extLst>
            </p:cNvPr>
            <p:cNvSpPr/>
            <p:nvPr/>
          </p:nvSpPr>
          <p:spPr>
            <a:xfrm>
              <a:off x="9880979" y="2439348"/>
              <a:ext cx="982636" cy="2166771"/>
            </a:xfrm>
            <a:prstGeom prst="rightBrace">
              <a:avLst>
                <a:gd name="adj1" fmla="val 40789"/>
                <a:gd name="adj2" fmla="val 49709"/>
              </a:avLst>
            </a:prstGeom>
            <a:noFill/>
            <a:ln w="1270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51C0B02B-197F-4F39-A01A-0099CA82F4B4}"/>
                </a:ext>
              </a:extLst>
            </p:cNvPr>
            <p:cNvSpPr txBox="1"/>
            <p:nvPr/>
          </p:nvSpPr>
          <p:spPr>
            <a:xfrm>
              <a:off x="10905186" y="2783870"/>
              <a:ext cx="708848" cy="1569660"/>
            </a:xfrm>
            <a:prstGeom prst="rect">
              <a:avLst/>
            </a:prstGeom>
            <a:noFill/>
            <a:ln>
              <a:noFill/>
            </a:ln>
          </p:spPr>
          <p:txBody>
            <a:bodyPr wrap="none" rtlCol="0">
              <a:spAutoFit/>
            </a:bodyPr>
            <a:lstStyle/>
            <a:p>
              <a:r>
                <a:rPr lang="en-US" sz="9600" dirty="0">
                  <a:solidFill>
                    <a:schemeClr val="accent6">
                      <a:lumMod val="75000"/>
                    </a:schemeClr>
                  </a:solidFill>
                </a:rPr>
                <a:t>?</a:t>
              </a:r>
            </a:p>
          </p:txBody>
        </p:sp>
      </p:grpSp>
    </p:spTree>
    <p:extLst>
      <p:ext uri="{BB962C8B-B14F-4D97-AF65-F5344CB8AC3E}">
        <p14:creationId xmlns:p14="http://schemas.microsoft.com/office/powerpoint/2010/main" val="329917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BE75220-87EF-47F3-9538-FE363FC01C29}"/>
              </a:ext>
            </a:extLst>
          </p:cNvPr>
          <p:cNvGrpSpPr/>
          <p:nvPr/>
        </p:nvGrpSpPr>
        <p:grpSpPr>
          <a:xfrm>
            <a:off x="3442267" y="761794"/>
            <a:ext cx="8424461" cy="6007496"/>
            <a:chOff x="3442267" y="761794"/>
            <a:chExt cx="8424461" cy="6007496"/>
          </a:xfrm>
        </p:grpSpPr>
        <p:pic>
          <p:nvPicPr>
            <p:cNvPr id="23" name="Picture 22">
              <a:extLst>
                <a:ext uri="{FF2B5EF4-FFF2-40B4-BE49-F238E27FC236}">
                  <a16:creationId xmlns:a16="http://schemas.microsoft.com/office/drawing/2014/main" id="{7E0B0395-61A3-4702-99CE-81EAA786298F}"/>
                </a:ext>
              </a:extLst>
            </p:cNvPr>
            <p:cNvPicPr>
              <a:picLocks noChangeAspect="1"/>
            </p:cNvPicPr>
            <p:nvPr/>
          </p:nvPicPr>
          <p:blipFill>
            <a:blip r:embed="rId3"/>
            <a:stretch>
              <a:fillRect/>
            </a:stretch>
          </p:blipFill>
          <p:spPr>
            <a:xfrm>
              <a:off x="3442267" y="761794"/>
              <a:ext cx="8424461" cy="6007496"/>
            </a:xfrm>
            <a:prstGeom prst="rect">
              <a:avLst/>
            </a:prstGeom>
          </p:spPr>
        </p:pic>
        <p:cxnSp>
          <p:nvCxnSpPr>
            <p:cNvPr id="28" name="Straight Connector 27">
              <a:extLst>
                <a:ext uri="{FF2B5EF4-FFF2-40B4-BE49-F238E27FC236}">
                  <a16:creationId xmlns:a16="http://schemas.microsoft.com/office/drawing/2014/main" id="{87A09813-6B11-42C2-97A5-C5DAE6E9FC87}"/>
                </a:ext>
              </a:extLst>
            </p:cNvPr>
            <p:cNvCxnSpPr>
              <a:cxnSpLocks/>
            </p:cNvCxnSpPr>
            <p:nvPr/>
          </p:nvCxnSpPr>
          <p:spPr>
            <a:xfrm flipV="1">
              <a:off x="10615724" y="6315075"/>
              <a:ext cx="57038" cy="412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0CDE869-E17F-46A3-9D44-37CC88CB9040}"/>
              </a:ext>
            </a:extLst>
          </p:cNvPr>
          <p:cNvSpPr>
            <a:spLocks noGrp="1"/>
          </p:cNvSpPr>
          <p:nvPr>
            <p:ph type="title"/>
          </p:nvPr>
        </p:nvSpPr>
        <p:spPr>
          <a:xfrm>
            <a:off x="156928" y="1004700"/>
            <a:ext cx="3265123" cy="5383110"/>
          </a:xfrm>
        </p:spPr>
        <p:txBody>
          <a:bodyPr anchor="t">
            <a:normAutofit/>
          </a:bodyPr>
          <a:lstStyle/>
          <a:p>
            <a:r>
              <a:rPr lang="en-US" sz="3200" b="1" dirty="0">
                <a:latin typeface="+mn-lt"/>
              </a:rPr>
              <a:t>La Crisis</a:t>
            </a:r>
            <a:br>
              <a:rPr lang="en-US" sz="3200" b="1" dirty="0">
                <a:latin typeface="+mn-lt"/>
              </a:rPr>
            </a:br>
            <a:r>
              <a:rPr lang="en-US" sz="3200" b="1" dirty="0">
                <a:latin typeface="+mn-lt"/>
              </a:rPr>
              <a:t>COVID19  </a:t>
            </a:r>
            <a:br>
              <a:rPr lang="en-US" sz="3200" b="1" dirty="0">
                <a:latin typeface="+mn-lt"/>
              </a:rPr>
            </a:br>
            <a:br>
              <a:rPr lang="en-US" sz="3200" b="1" dirty="0">
                <a:latin typeface="+mn-lt"/>
              </a:rPr>
            </a:br>
            <a:br>
              <a:rPr lang="en-US" dirty="0"/>
            </a:br>
            <a:r>
              <a:rPr lang="es-ES" sz="3200" dirty="0"/>
              <a:t>Recomendaciones para el éxito </a:t>
            </a:r>
            <a:br>
              <a:rPr lang="es-ES" sz="3200" dirty="0"/>
            </a:br>
            <a:r>
              <a:rPr lang="es-ES" sz="3200" dirty="0"/>
              <a:t>de su curso </a:t>
            </a:r>
            <a:br>
              <a:rPr lang="es-ES" sz="3200" dirty="0"/>
            </a:br>
            <a:r>
              <a:rPr lang="es-ES" sz="3200" dirty="0"/>
              <a:t>este semestre.</a:t>
            </a:r>
            <a:endParaRPr lang="en-US" sz="3200" b="1" dirty="0">
              <a:latin typeface="+mn-lt"/>
            </a:endParaRPr>
          </a:p>
        </p:txBody>
      </p:sp>
      <p:sp>
        <p:nvSpPr>
          <p:cNvPr id="4" name="Slide Number Placeholder 3">
            <a:extLst>
              <a:ext uri="{FF2B5EF4-FFF2-40B4-BE49-F238E27FC236}">
                <a16:creationId xmlns:a16="http://schemas.microsoft.com/office/drawing/2014/main" id="{486C3AAD-261D-40DC-8A2A-97EF0E54E5A9}"/>
              </a:ext>
            </a:extLst>
          </p:cNvPr>
          <p:cNvSpPr>
            <a:spLocks noGrp="1"/>
          </p:cNvSpPr>
          <p:nvPr>
            <p:ph type="sldNum" sz="quarter" idx="12"/>
          </p:nvPr>
        </p:nvSpPr>
        <p:spPr/>
        <p:txBody>
          <a:bodyPr/>
          <a:lstStyle/>
          <a:p>
            <a:fld id="{4FAB73BC-B049-4115-A692-8D63A059BFB8}" type="slidenum">
              <a:rPr lang="en-US" smtClean="0"/>
              <a:pPr/>
              <a:t>4</a:t>
            </a:fld>
            <a:endParaRPr lang="en-US" dirty="0"/>
          </a:p>
        </p:txBody>
      </p:sp>
      <p:sp>
        <p:nvSpPr>
          <p:cNvPr id="13" name="Rectangle 12">
            <a:extLst>
              <a:ext uri="{FF2B5EF4-FFF2-40B4-BE49-F238E27FC236}">
                <a16:creationId xmlns:a16="http://schemas.microsoft.com/office/drawing/2014/main" id="{38E13BBD-F400-4CE4-A401-90B624D7F38E}"/>
              </a:ext>
            </a:extLst>
          </p:cNvPr>
          <p:cNvSpPr/>
          <p:nvPr/>
        </p:nvSpPr>
        <p:spPr>
          <a:xfrm>
            <a:off x="3455660" y="4868975"/>
            <a:ext cx="8358470" cy="192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CA5CF85-F35B-4023-A6C7-1137E6DD52CA}"/>
              </a:ext>
            </a:extLst>
          </p:cNvPr>
          <p:cNvPicPr>
            <a:picLocks noChangeAspect="1"/>
          </p:cNvPicPr>
          <p:nvPr/>
        </p:nvPicPr>
        <p:blipFill rotWithShape="1">
          <a:blip r:embed="rId4"/>
          <a:srcRect l="1161" t="5714" r="1116" b="8477"/>
          <a:stretch/>
        </p:blipFill>
        <p:spPr>
          <a:xfrm>
            <a:off x="3439758" y="761913"/>
            <a:ext cx="8431284" cy="4126663"/>
          </a:xfrm>
          <a:prstGeom prst="rect">
            <a:avLst/>
          </a:prstGeom>
        </p:spPr>
      </p:pic>
    </p:spTree>
    <p:extLst>
      <p:ext uri="{BB962C8B-B14F-4D97-AF65-F5344CB8AC3E}">
        <p14:creationId xmlns:p14="http://schemas.microsoft.com/office/powerpoint/2010/main" val="323125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E869-E17F-46A3-9D44-37CC88CB9040}"/>
              </a:ext>
            </a:extLst>
          </p:cNvPr>
          <p:cNvSpPr>
            <a:spLocks noGrp="1"/>
          </p:cNvSpPr>
          <p:nvPr>
            <p:ph type="title"/>
          </p:nvPr>
        </p:nvSpPr>
        <p:spPr>
          <a:xfrm>
            <a:off x="156928" y="1004700"/>
            <a:ext cx="3265123" cy="5383110"/>
          </a:xfrm>
        </p:spPr>
        <p:txBody>
          <a:bodyPr anchor="t">
            <a:normAutofit/>
          </a:bodyPr>
          <a:lstStyle/>
          <a:p>
            <a:r>
              <a:rPr lang="en-US" sz="3200" b="1" dirty="0">
                <a:latin typeface="+mn-lt"/>
              </a:rPr>
              <a:t>La Crisis</a:t>
            </a:r>
            <a:br>
              <a:rPr lang="en-US" sz="3200" b="1" dirty="0">
                <a:latin typeface="+mn-lt"/>
              </a:rPr>
            </a:br>
            <a:r>
              <a:rPr lang="en-US" sz="3200" b="1" dirty="0">
                <a:latin typeface="+mn-lt"/>
              </a:rPr>
              <a:t>COVID19  </a:t>
            </a:r>
            <a:br>
              <a:rPr lang="en-US" sz="3200" b="1" dirty="0">
                <a:latin typeface="+mn-lt"/>
              </a:rPr>
            </a:br>
            <a:br>
              <a:rPr lang="en-US" sz="3200" b="1" dirty="0">
                <a:latin typeface="+mn-lt"/>
              </a:rPr>
            </a:br>
            <a:br>
              <a:rPr lang="en-US" dirty="0"/>
            </a:br>
            <a:r>
              <a:rPr lang="es-ES" sz="3200" dirty="0"/>
              <a:t>Recomendaciones para el éxito </a:t>
            </a:r>
            <a:br>
              <a:rPr lang="es-ES" sz="3200" dirty="0"/>
            </a:br>
            <a:r>
              <a:rPr lang="es-ES" sz="3200" dirty="0"/>
              <a:t>de su curso </a:t>
            </a:r>
            <a:br>
              <a:rPr lang="es-ES" sz="3200" dirty="0"/>
            </a:br>
            <a:r>
              <a:rPr lang="es-ES" sz="3200" dirty="0"/>
              <a:t>este semestre.</a:t>
            </a:r>
            <a:endParaRPr lang="en-US" sz="3200" b="1" dirty="0">
              <a:latin typeface="+mn-lt"/>
            </a:endParaRPr>
          </a:p>
        </p:txBody>
      </p:sp>
      <p:sp>
        <p:nvSpPr>
          <p:cNvPr id="4" name="Slide Number Placeholder 3">
            <a:extLst>
              <a:ext uri="{FF2B5EF4-FFF2-40B4-BE49-F238E27FC236}">
                <a16:creationId xmlns:a16="http://schemas.microsoft.com/office/drawing/2014/main" id="{486C3AAD-261D-40DC-8A2A-97EF0E54E5A9}"/>
              </a:ext>
            </a:extLst>
          </p:cNvPr>
          <p:cNvSpPr>
            <a:spLocks noGrp="1"/>
          </p:cNvSpPr>
          <p:nvPr>
            <p:ph type="sldNum" sz="quarter" idx="12"/>
          </p:nvPr>
        </p:nvSpPr>
        <p:spPr/>
        <p:txBody>
          <a:bodyPr/>
          <a:lstStyle/>
          <a:p>
            <a:fld id="{4FAB73BC-B049-4115-A692-8D63A059BFB8}" type="slidenum">
              <a:rPr lang="en-US" smtClean="0"/>
              <a:pPr/>
              <a:t>5</a:t>
            </a:fld>
            <a:endParaRPr lang="en-US" dirty="0"/>
          </a:p>
        </p:txBody>
      </p:sp>
      <p:sp>
        <p:nvSpPr>
          <p:cNvPr id="12" name="TextBox 11">
            <a:extLst>
              <a:ext uri="{FF2B5EF4-FFF2-40B4-BE49-F238E27FC236}">
                <a16:creationId xmlns:a16="http://schemas.microsoft.com/office/drawing/2014/main" id="{20099D4D-0C83-476A-A47C-FBBCC3A347EF}"/>
              </a:ext>
            </a:extLst>
          </p:cNvPr>
          <p:cNvSpPr txBox="1"/>
          <p:nvPr/>
        </p:nvSpPr>
        <p:spPr>
          <a:xfrm>
            <a:off x="3536780" y="570293"/>
            <a:ext cx="8169445" cy="5632311"/>
          </a:xfrm>
          <a:prstGeom prst="rect">
            <a:avLst/>
          </a:prstGeom>
          <a:solidFill>
            <a:schemeClr val="bg1"/>
          </a:solidFill>
        </p:spPr>
        <p:txBody>
          <a:bodyPr wrap="square" rtlCol="0">
            <a:spAutoFit/>
          </a:bodyPr>
          <a:lstStyle/>
          <a:p>
            <a:r>
              <a:rPr lang="en-US" sz="6000" b="1" dirty="0">
                <a:solidFill>
                  <a:srgbClr val="CE1126"/>
                </a:solidFill>
              </a:rPr>
              <a:t>Milagro </a:t>
            </a:r>
            <a:r>
              <a:rPr lang="en-US" sz="6000" b="1" dirty="0" err="1">
                <a:solidFill>
                  <a:srgbClr val="CE1126"/>
                </a:solidFill>
              </a:rPr>
              <a:t>en</a:t>
            </a:r>
            <a:r>
              <a:rPr lang="en-US" sz="6000" b="1" dirty="0">
                <a:solidFill>
                  <a:srgbClr val="CE1126"/>
                </a:solidFill>
              </a:rPr>
              <a:t> México:  </a:t>
            </a:r>
          </a:p>
          <a:p>
            <a:r>
              <a:rPr lang="es-ES" sz="6000" b="1" dirty="0">
                <a:solidFill>
                  <a:srgbClr val="006341"/>
                </a:solidFill>
              </a:rPr>
              <a:t>Llegaremos con</a:t>
            </a:r>
          </a:p>
          <a:p>
            <a:r>
              <a:rPr lang="es-ES" sz="6000" b="1" dirty="0">
                <a:solidFill>
                  <a:srgbClr val="006341"/>
                </a:solidFill>
              </a:rPr>
              <a:t>todos los </a:t>
            </a:r>
          </a:p>
          <a:p>
            <a:r>
              <a:rPr lang="es-ES" sz="6000" b="1" dirty="0">
                <a:solidFill>
                  <a:srgbClr val="006341"/>
                </a:solidFill>
              </a:rPr>
              <a:t>alumnos y profesores sanos y salvos este semestre!</a:t>
            </a:r>
            <a:endParaRPr lang="en-US" sz="6000" b="1" dirty="0">
              <a:solidFill>
                <a:srgbClr val="006341"/>
              </a:solidFill>
            </a:endParaRPr>
          </a:p>
        </p:txBody>
      </p:sp>
      <p:pic>
        <p:nvPicPr>
          <p:cNvPr id="14" name="Picture 13">
            <a:extLst>
              <a:ext uri="{FF2B5EF4-FFF2-40B4-BE49-F238E27FC236}">
                <a16:creationId xmlns:a16="http://schemas.microsoft.com/office/drawing/2014/main" id="{F0EBE03C-D67E-4325-8CD3-6A1D5C0A9847}"/>
              </a:ext>
            </a:extLst>
          </p:cNvPr>
          <p:cNvPicPr>
            <a:picLocks noChangeAspect="1"/>
          </p:cNvPicPr>
          <p:nvPr/>
        </p:nvPicPr>
        <p:blipFill rotWithShape="1">
          <a:blip r:embed="rId3"/>
          <a:srcRect l="9645"/>
          <a:stretch/>
        </p:blipFill>
        <p:spPr>
          <a:xfrm>
            <a:off x="9806043" y="1411065"/>
            <a:ext cx="1875134" cy="1762039"/>
          </a:xfrm>
          <a:prstGeom prst="rect">
            <a:avLst/>
          </a:prstGeom>
        </p:spPr>
      </p:pic>
      <p:pic>
        <p:nvPicPr>
          <p:cNvPr id="17" name="Picture 16">
            <a:extLst>
              <a:ext uri="{FF2B5EF4-FFF2-40B4-BE49-F238E27FC236}">
                <a16:creationId xmlns:a16="http://schemas.microsoft.com/office/drawing/2014/main" id="{7ABFB081-7E8E-42A8-81B5-74A315E93C8C}"/>
              </a:ext>
            </a:extLst>
          </p:cNvPr>
          <p:cNvPicPr>
            <a:picLocks noChangeAspect="1"/>
          </p:cNvPicPr>
          <p:nvPr/>
        </p:nvPicPr>
        <p:blipFill>
          <a:blip r:embed="rId4"/>
          <a:stretch>
            <a:fillRect/>
          </a:stretch>
        </p:blipFill>
        <p:spPr>
          <a:xfrm>
            <a:off x="10235821" y="4524621"/>
            <a:ext cx="1372483" cy="1864290"/>
          </a:xfrm>
          <a:prstGeom prst="rect">
            <a:avLst/>
          </a:prstGeom>
        </p:spPr>
      </p:pic>
    </p:spTree>
    <p:extLst>
      <p:ext uri="{BB962C8B-B14F-4D97-AF65-F5344CB8AC3E}">
        <p14:creationId xmlns:p14="http://schemas.microsoft.com/office/powerpoint/2010/main" val="2973743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E869-E17F-46A3-9D44-37CC88CB9040}"/>
              </a:ext>
            </a:extLst>
          </p:cNvPr>
          <p:cNvSpPr>
            <a:spLocks noGrp="1"/>
          </p:cNvSpPr>
          <p:nvPr>
            <p:ph type="title"/>
          </p:nvPr>
        </p:nvSpPr>
        <p:spPr>
          <a:xfrm>
            <a:off x="261340" y="581350"/>
            <a:ext cx="2947482" cy="5383110"/>
          </a:xfrm>
        </p:spPr>
        <p:txBody>
          <a:bodyPr anchor="ctr">
            <a:normAutofit/>
          </a:bodyPr>
          <a:lstStyle/>
          <a:p>
            <a:r>
              <a:rPr lang="en-US" sz="3200" b="1" dirty="0" err="1">
                <a:latin typeface="+mn-lt"/>
              </a:rPr>
              <a:t>Pasos</a:t>
            </a:r>
            <a:r>
              <a:rPr lang="en-US" sz="3200" b="1" dirty="0">
                <a:latin typeface="+mn-lt"/>
              </a:rPr>
              <a:t> para </a:t>
            </a:r>
            <a:r>
              <a:rPr lang="en-US" sz="3200" b="1" dirty="0" err="1">
                <a:latin typeface="+mn-lt"/>
              </a:rPr>
              <a:t>sobrellevar</a:t>
            </a:r>
            <a:br>
              <a:rPr lang="en-US" sz="3200" b="1" dirty="0">
                <a:latin typeface="+mn-lt"/>
              </a:rPr>
            </a:br>
            <a:r>
              <a:rPr lang="en-US" sz="3200" b="1" dirty="0">
                <a:latin typeface="+mn-lt"/>
              </a:rPr>
              <a:t>la Crisis</a:t>
            </a:r>
            <a:br>
              <a:rPr lang="en-US" sz="3200" b="1" dirty="0">
                <a:latin typeface="+mn-lt"/>
              </a:rPr>
            </a:br>
            <a:br>
              <a:rPr lang="en-US" sz="3200" b="1" dirty="0">
                <a:latin typeface="+mn-lt"/>
              </a:rPr>
            </a:br>
            <a:r>
              <a:rPr lang="en-US" sz="8800" b="1" dirty="0">
                <a:latin typeface="+mn-lt"/>
              </a:rPr>
              <a:t>7 Cs</a:t>
            </a:r>
          </a:p>
        </p:txBody>
      </p:sp>
      <p:pic>
        <p:nvPicPr>
          <p:cNvPr id="8" name="Picture 7">
            <a:extLst>
              <a:ext uri="{FF2B5EF4-FFF2-40B4-BE49-F238E27FC236}">
                <a16:creationId xmlns:a16="http://schemas.microsoft.com/office/drawing/2014/main" id="{C073D20C-6061-485C-86F6-71D20954012C}"/>
              </a:ext>
            </a:extLst>
          </p:cNvPr>
          <p:cNvPicPr>
            <a:picLocks noChangeAspect="1"/>
          </p:cNvPicPr>
          <p:nvPr/>
        </p:nvPicPr>
        <p:blipFill rotWithShape="1">
          <a:blip r:embed="rId2"/>
          <a:srcRect b="4935"/>
          <a:stretch/>
        </p:blipFill>
        <p:spPr>
          <a:xfrm>
            <a:off x="3441083" y="755417"/>
            <a:ext cx="8391525" cy="5319870"/>
          </a:xfrm>
          <a:prstGeom prst="rect">
            <a:avLst/>
          </a:prstGeom>
        </p:spPr>
      </p:pic>
    </p:spTree>
    <p:extLst>
      <p:ext uri="{BB962C8B-B14F-4D97-AF65-F5344CB8AC3E}">
        <p14:creationId xmlns:p14="http://schemas.microsoft.com/office/powerpoint/2010/main" val="2927730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E869-E17F-46A3-9D44-37CC88CB9040}"/>
              </a:ext>
            </a:extLst>
          </p:cNvPr>
          <p:cNvSpPr>
            <a:spLocks noGrp="1"/>
          </p:cNvSpPr>
          <p:nvPr>
            <p:ph type="title"/>
          </p:nvPr>
        </p:nvSpPr>
        <p:spPr>
          <a:xfrm>
            <a:off x="261340" y="581350"/>
            <a:ext cx="2947482" cy="5383110"/>
          </a:xfrm>
        </p:spPr>
        <p:txBody>
          <a:bodyPr anchor="ctr">
            <a:normAutofit/>
          </a:bodyPr>
          <a:lstStyle/>
          <a:p>
            <a:r>
              <a:rPr lang="en-US" sz="3200" b="1" dirty="0" err="1">
                <a:latin typeface="+mn-lt"/>
              </a:rPr>
              <a:t>Pasos</a:t>
            </a:r>
            <a:r>
              <a:rPr lang="en-US" sz="3200" b="1" dirty="0">
                <a:latin typeface="+mn-lt"/>
              </a:rPr>
              <a:t> para </a:t>
            </a:r>
            <a:r>
              <a:rPr lang="en-US" sz="3200" b="1" dirty="0" err="1">
                <a:latin typeface="+mn-lt"/>
              </a:rPr>
              <a:t>sobrellevar</a:t>
            </a:r>
            <a:br>
              <a:rPr lang="en-US" sz="3200" b="1" dirty="0">
                <a:latin typeface="+mn-lt"/>
              </a:rPr>
            </a:br>
            <a:r>
              <a:rPr lang="en-US" sz="3200" b="1" dirty="0">
                <a:latin typeface="+mn-lt"/>
              </a:rPr>
              <a:t>la Crisis</a:t>
            </a:r>
            <a:br>
              <a:rPr lang="en-US" sz="3200" b="1" dirty="0">
                <a:latin typeface="+mn-lt"/>
              </a:rPr>
            </a:br>
            <a:br>
              <a:rPr lang="en-US" sz="3200" b="1" dirty="0">
                <a:latin typeface="+mn-lt"/>
              </a:rPr>
            </a:br>
            <a:r>
              <a:rPr lang="en-US" sz="8800" b="1" dirty="0">
                <a:latin typeface="+mn-lt"/>
              </a:rPr>
              <a:t>7 Cs</a:t>
            </a:r>
          </a:p>
        </p:txBody>
      </p:sp>
      <p:pic>
        <p:nvPicPr>
          <p:cNvPr id="7" name="Picture 6">
            <a:extLst>
              <a:ext uri="{FF2B5EF4-FFF2-40B4-BE49-F238E27FC236}">
                <a16:creationId xmlns:a16="http://schemas.microsoft.com/office/drawing/2014/main" id="{3D96B3D1-0EF1-447C-AF61-3BA5BACF844E}"/>
              </a:ext>
            </a:extLst>
          </p:cNvPr>
          <p:cNvPicPr>
            <a:picLocks noChangeAspect="1"/>
          </p:cNvPicPr>
          <p:nvPr/>
        </p:nvPicPr>
        <p:blipFill>
          <a:blip r:embed="rId2"/>
          <a:stretch>
            <a:fillRect/>
          </a:stretch>
        </p:blipFill>
        <p:spPr>
          <a:xfrm>
            <a:off x="3441985" y="554158"/>
            <a:ext cx="8373653" cy="5532566"/>
          </a:xfrm>
          <a:prstGeom prst="rect">
            <a:avLst/>
          </a:prstGeom>
        </p:spPr>
      </p:pic>
    </p:spTree>
    <p:extLst>
      <p:ext uri="{BB962C8B-B14F-4D97-AF65-F5344CB8AC3E}">
        <p14:creationId xmlns:p14="http://schemas.microsoft.com/office/powerpoint/2010/main" val="1037838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0393818-065A-4AD3-8DC0-7E5504A41DC9}"/>
              </a:ext>
            </a:extLst>
          </p:cNvPr>
          <p:cNvGrpSpPr/>
          <p:nvPr/>
        </p:nvGrpSpPr>
        <p:grpSpPr>
          <a:xfrm>
            <a:off x="4024479" y="693572"/>
            <a:ext cx="5679076" cy="646331"/>
            <a:chOff x="5903466" y="862258"/>
            <a:chExt cx="9995254" cy="1218560"/>
          </a:xfrm>
        </p:grpSpPr>
        <p:sp>
          <p:nvSpPr>
            <p:cNvPr id="29" name="Oval 28">
              <a:extLst>
                <a:ext uri="{FF2B5EF4-FFF2-40B4-BE49-F238E27FC236}">
                  <a16:creationId xmlns:a16="http://schemas.microsoft.com/office/drawing/2014/main" id="{FC6E689F-5A78-454A-82C1-678E60CF893E}"/>
                </a:ext>
              </a:extLst>
            </p:cNvPr>
            <p:cNvSpPr/>
            <p:nvPr/>
          </p:nvSpPr>
          <p:spPr>
            <a:xfrm>
              <a:off x="5903466" y="1064192"/>
              <a:ext cx="922061" cy="882386"/>
            </a:xfrm>
            <a:prstGeom prst="ellipse">
              <a:avLst/>
            </a:prstGeom>
            <a:solidFill>
              <a:srgbClr val="FFC00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rgbClr val="002776"/>
                  </a:solidFill>
                  <a:latin typeface="Arial Black" panose="020B0A04020102020204" pitchFamily="34" charset="0"/>
                </a:rPr>
                <a:t>1</a:t>
              </a:r>
            </a:p>
          </p:txBody>
        </p:sp>
        <p:sp>
          <p:nvSpPr>
            <p:cNvPr id="30" name="Rectangle 29">
              <a:extLst>
                <a:ext uri="{FF2B5EF4-FFF2-40B4-BE49-F238E27FC236}">
                  <a16:creationId xmlns:a16="http://schemas.microsoft.com/office/drawing/2014/main" id="{D8A1B472-244B-473F-8523-B2162A546119}"/>
                </a:ext>
              </a:extLst>
            </p:cNvPr>
            <p:cNvSpPr/>
            <p:nvPr/>
          </p:nvSpPr>
          <p:spPr>
            <a:xfrm>
              <a:off x="6975042" y="862258"/>
              <a:ext cx="8923678" cy="1218560"/>
            </a:xfrm>
            <a:prstGeom prst="rect">
              <a:avLst/>
            </a:prstGeom>
          </p:spPr>
          <p:txBody>
            <a:bodyPr wrap="square">
              <a:spAutoFit/>
            </a:bodyPr>
            <a:lstStyle/>
            <a:p>
              <a:r>
                <a:rPr lang="es-ES" sz="3600" b="1" dirty="0"/>
                <a:t>Continuidad del curso</a:t>
              </a:r>
            </a:p>
          </p:txBody>
        </p:sp>
      </p:grpSp>
      <p:grpSp>
        <p:nvGrpSpPr>
          <p:cNvPr id="37" name="Group 36">
            <a:extLst>
              <a:ext uri="{FF2B5EF4-FFF2-40B4-BE49-F238E27FC236}">
                <a16:creationId xmlns:a16="http://schemas.microsoft.com/office/drawing/2014/main" id="{B99F771E-6BF1-4C6C-AC44-C257E947B552}"/>
              </a:ext>
            </a:extLst>
          </p:cNvPr>
          <p:cNvGrpSpPr/>
          <p:nvPr/>
        </p:nvGrpSpPr>
        <p:grpSpPr>
          <a:xfrm>
            <a:off x="4019036" y="1522464"/>
            <a:ext cx="6501559" cy="646331"/>
            <a:chOff x="6156878" y="1176931"/>
            <a:chExt cx="7418673" cy="807566"/>
          </a:xfrm>
        </p:grpSpPr>
        <p:sp>
          <p:nvSpPr>
            <p:cNvPr id="38" name="Oval 37">
              <a:extLst>
                <a:ext uri="{FF2B5EF4-FFF2-40B4-BE49-F238E27FC236}">
                  <a16:creationId xmlns:a16="http://schemas.microsoft.com/office/drawing/2014/main" id="{05B262C4-AE58-499B-997D-50F4133660FA}"/>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rgbClr val="002776"/>
                  </a:solidFill>
                  <a:latin typeface="Arial Black" panose="020B0A04020102020204" pitchFamily="34" charset="0"/>
                </a:rPr>
                <a:t>2</a:t>
              </a:r>
            </a:p>
          </p:txBody>
        </p:sp>
        <p:sp>
          <p:nvSpPr>
            <p:cNvPr id="39" name="Rectangle 38">
              <a:extLst>
                <a:ext uri="{FF2B5EF4-FFF2-40B4-BE49-F238E27FC236}">
                  <a16:creationId xmlns:a16="http://schemas.microsoft.com/office/drawing/2014/main" id="{EECD3838-1DE0-4165-AF5F-330D8DBCF197}"/>
                </a:ext>
              </a:extLst>
            </p:cNvPr>
            <p:cNvSpPr/>
            <p:nvPr/>
          </p:nvSpPr>
          <p:spPr>
            <a:xfrm>
              <a:off x="6882513" y="1176931"/>
              <a:ext cx="6693038" cy="807566"/>
            </a:xfrm>
            <a:prstGeom prst="rect">
              <a:avLst/>
            </a:prstGeom>
          </p:spPr>
          <p:txBody>
            <a:bodyPr wrap="square">
              <a:spAutoFit/>
            </a:bodyPr>
            <a:lstStyle/>
            <a:p>
              <a:r>
                <a:rPr lang="es-ES" altLang="en-US" sz="3600" b="1" dirty="0">
                  <a:latin typeface="+mj-lt"/>
                  <a:cs typeface="Arial" panose="020B0604020202020204" pitchFamily="34" charset="0"/>
                </a:rPr>
                <a:t>Comunicación clara </a:t>
              </a:r>
            </a:p>
          </p:txBody>
        </p:sp>
      </p:grpSp>
      <p:sp>
        <p:nvSpPr>
          <p:cNvPr id="4" name="Slide Number Placeholder 3">
            <a:extLst>
              <a:ext uri="{FF2B5EF4-FFF2-40B4-BE49-F238E27FC236}">
                <a16:creationId xmlns:a16="http://schemas.microsoft.com/office/drawing/2014/main" id="{486C3AAD-261D-40DC-8A2A-97EF0E54E5A9}"/>
              </a:ext>
            </a:extLst>
          </p:cNvPr>
          <p:cNvSpPr>
            <a:spLocks noGrp="1"/>
          </p:cNvSpPr>
          <p:nvPr>
            <p:ph type="sldNum" sz="quarter" idx="12"/>
          </p:nvPr>
        </p:nvSpPr>
        <p:spPr>
          <a:xfrm>
            <a:off x="10634135" y="6486006"/>
            <a:ext cx="1530927" cy="365125"/>
          </a:xfrm>
        </p:spPr>
        <p:txBody>
          <a:bodyPr/>
          <a:lstStyle/>
          <a:p>
            <a:fld id="{4FAB73BC-B049-4115-A692-8D63A059BFB8}" type="slidenum">
              <a:rPr lang="en-US" smtClean="0"/>
              <a:pPr/>
              <a:t>8</a:t>
            </a:fld>
            <a:endParaRPr lang="en-US" dirty="0"/>
          </a:p>
        </p:txBody>
      </p:sp>
      <p:grpSp>
        <p:nvGrpSpPr>
          <p:cNvPr id="45" name="Group 44">
            <a:extLst>
              <a:ext uri="{FF2B5EF4-FFF2-40B4-BE49-F238E27FC236}">
                <a16:creationId xmlns:a16="http://schemas.microsoft.com/office/drawing/2014/main" id="{5E635F1A-B0F2-4D3D-BE8E-BC21CF55987F}"/>
              </a:ext>
            </a:extLst>
          </p:cNvPr>
          <p:cNvGrpSpPr/>
          <p:nvPr/>
        </p:nvGrpSpPr>
        <p:grpSpPr>
          <a:xfrm>
            <a:off x="4028546" y="2263203"/>
            <a:ext cx="6793179" cy="646331"/>
            <a:chOff x="5903466" y="887978"/>
            <a:chExt cx="11956091" cy="1218564"/>
          </a:xfrm>
        </p:grpSpPr>
        <p:sp>
          <p:nvSpPr>
            <p:cNvPr id="46" name="Oval 45">
              <a:extLst>
                <a:ext uri="{FF2B5EF4-FFF2-40B4-BE49-F238E27FC236}">
                  <a16:creationId xmlns:a16="http://schemas.microsoft.com/office/drawing/2014/main" id="{94FB878C-3ED8-40DF-9507-3E116A3FC442}"/>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rgbClr val="002776"/>
                  </a:solidFill>
                  <a:latin typeface="Arial Black" panose="020B0A04020102020204" pitchFamily="34" charset="0"/>
                </a:rPr>
                <a:t>3</a:t>
              </a:r>
            </a:p>
          </p:txBody>
        </p:sp>
        <p:sp>
          <p:nvSpPr>
            <p:cNvPr id="47" name="Rectangle 46">
              <a:extLst>
                <a:ext uri="{FF2B5EF4-FFF2-40B4-BE49-F238E27FC236}">
                  <a16:creationId xmlns:a16="http://schemas.microsoft.com/office/drawing/2014/main" id="{BA96BECC-4A52-4E85-AE12-177FBA229E26}"/>
                </a:ext>
              </a:extLst>
            </p:cNvPr>
            <p:cNvSpPr/>
            <p:nvPr/>
          </p:nvSpPr>
          <p:spPr>
            <a:xfrm>
              <a:off x="6975042" y="887978"/>
              <a:ext cx="10884515" cy="1218564"/>
            </a:xfrm>
            <a:prstGeom prst="rect">
              <a:avLst/>
            </a:prstGeom>
          </p:spPr>
          <p:txBody>
            <a:bodyPr wrap="square">
              <a:spAutoFit/>
            </a:bodyPr>
            <a:lstStyle/>
            <a:p>
              <a:r>
                <a:rPr lang="es-ES" sz="3600" b="1" dirty="0">
                  <a:latin typeface="+mj-lt"/>
                </a:rPr>
                <a:t>Creación de lecciones en línea</a:t>
              </a:r>
              <a:endParaRPr lang="en-US" sz="3600" b="1" dirty="0">
                <a:latin typeface="+mj-lt"/>
              </a:endParaRPr>
            </a:p>
          </p:txBody>
        </p:sp>
      </p:grpSp>
      <p:grpSp>
        <p:nvGrpSpPr>
          <p:cNvPr id="48" name="Group 47">
            <a:extLst>
              <a:ext uri="{FF2B5EF4-FFF2-40B4-BE49-F238E27FC236}">
                <a16:creationId xmlns:a16="http://schemas.microsoft.com/office/drawing/2014/main" id="{4AE9D7A5-475D-4D32-9129-C7A1AC4F6414}"/>
              </a:ext>
            </a:extLst>
          </p:cNvPr>
          <p:cNvGrpSpPr/>
          <p:nvPr/>
        </p:nvGrpSpPr>
        <p:grpSpPr>
          <a:xfrm>
            <a:off x="4010831" y="3052250"/>
            <a:ext cx="7842251" cy="646330"/>
            <a:chOff x="6156878" y="1185456"/>
            <a:chExt cx="8948483" cy="807567"/>
          </a:xfrm>
        </p:grpSpPr>
        <p:sp>
          <p:nvSpPr>
            <p:cNvPr id="49" name="Oval 48">
              <a:extLst>
                <a:ext uri="{FF2B5EF4-FFF2-40B4-BE49-F238E27FC236}">
                  <a16:creationId xmlns:a16="http://schemas.microsoft.com/office/drawing/2014/main" id="{FF28DB7E-F5DA-4F26-8719-591C19AA22C9}"/>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rgbClr val="002776"/>
                  </a:solidFill>
                  <a:latin typeface="Arial Black" panose="020B0A04020102020204" pitchFamily="34" charset="0"/>
                </a:rPr>
                <a:t>4</a:t>
              </a:r>
            </a:p>
          </p:txBody>
        </p:sp>
        <p:sp>
          <p:nvSpPr>
            <p:cNvPr id="50" name="Rectangle 49">
              <a:extLst>
                <a:ext uri="{FF2B5EF4-FFF2-40B4-BE49-F238E27FC236}">
                  <a16:creationId xmlns:a16="http://schemas.microsoft.com/office/drawing/2014/main" id="{AC976263-D761-423C-B671-EEA2C28B8027}"/>
                </a:ext>
              </a:extLst>
            </p:cNvPr>
            <p:cNvSpPr/>
            <p:nvPr/>
          </p:nvSpPr>
          <p:spPr>
            <a:xfrm>
              <a:off x="6874726" y="1185456"/>
              <a:ext cx="8230635" cy="807567"/>
            </a:xfrm>
            <a:prstGeom prst="rect">
              <a:avLst/>
            </a:prstGeom>
          </p:spPr>
          <p:txBody>
            <a:bodyPr wrap="square">
              <a:spAutoFit/>
            </a:bodyPr>
            <a:lstStyle/>
            <a:p>
              <a:r>
                <a:rPr lang="es-ES" sz="3600" b="1" dirty="0">
                  <a:latin typeface="+mj-lt"/>
                </a:rPr>
                <a:t>Comparte materiales adicionales</a:t>
              </a:r>
            </a:p>
          </p:txBody>
        </p:sp>
      </p:grpSp>
      <p:grpSp>
        <p:nvGrpSpPr>
          <p:cNvPr id="51" name="Group 50">
            <a:extLst>
              <a:ext uri="{FF2B5EF4-FFF2-40B4-BE49-F238E27FC236}">
                <a16:creationId xmlns:a16="http://schemas.microsoft.com/office/drawing/2014/main" id="{814FB831-6ED3-4511-AA14-B14D2B604FF8}"/>
              </a:ext>
            </a:extLst>
          </p:cNvPr>
          <p:cNvGrpSpPr/>
          <p:nvPr/>
        </p:nvGrpSpPr>
        <p:grpSpPr>
          <a:xfrm>
            <a:off x="4010832" y="3850282"/>
            <a:ext cx="7264118" cy="646331"/>
            <a:chOff x="5903467" y="875113"/>
            <a:chExt cx="10524167" cy="1218564"/>
          </a:xfrm>
        </p:grpSpPr>
        <p:sp>
          <p:nvSpPr>
            <p:cNvPr id="52" name="Oval 51">
              <a:extLst>
                <a:ext uri="{FF2B5EF4-FFF2-40B4-BE49-F238E27FC236}">
                  <a16:creationId xmlns:a16="http://schemas.microsoft.com/office/drawing/2014/main" id="{CD957771-042F-485D-947C-848FE5D6C198}"/>
                </a:ext>
              </a:extLst>
            </p:cNvPr>
            <p:cNvSpPr/>
            <p:nvPr/>
          </p:nvSpPr>
          <p:spPr>
            <a:xfrm>
              <a:off x="5903467" y="1064192"/>
              <a:ext cx="756154"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rgbClr val="002776"/>
                  </a:solidFill>
                  <a:latin typeface="Arial Black" panose="020B0A04020102020204" pitchFamily="34" charset="0"/>
                </a:rPr>
                <a:t>5</a:t>
              </a:r>
            </a:p>
          </p:txBody>
        </p:sp>
        <p:sp>
          <p:nvSpPr>
            <p:cNvPr id="53" name="Rectangle 52">
              <a:extLst>
                <a:ext uri="{FF2B5EF4-FFF2-40B4-BE49-F238E27FC236}">
                  <a16:creationId xmlns:a16="http://schemas.microsoft.com/office/drawing/2014/main" id="{71469181-27C0-4B79-92DE-685B76511A99}"/>
                </a:ext>
              </a:extLst>
            </p:cNvPr>
            <p:cNvSpPr/>
            <p:nvPr/>
          </p:nvSpPr>
          <p:spPr>
            <a:xfrm>
              <a:off x="6816908" y="875113"/>
              <a:ext cx="9610726" cy="1218564"/>
            </a:xfrm>
            <a:prstGeom prst="rect">
              <a:avLst/>
            </a:prstGeom>
          </p:spPr>
          <p:txBody>
            <a:bodyPr wrap="square">
              <a:spAutoFit/>
            </a:bodyPr>
            <a:lstStyle/>
            <a:p>
              <a:r>
                <a:rPr lang="es-ES" sz="3600" b="1" dirty="0"/>
                <a:t>Creación de</a:t>
              </a:r>
              <a:r>
                <a:rPr lang="es-ES" sz="3600" b="1" dirty="0">
                  <a:latin typeface="+mj-lt"/>
                </a:rPr>
                <a:t> comunidad en </a:t>
              </a:r>
              <a:r>
                <a:rPr lang="es-ES" sz="3600" b="1" dirty="0"/>
                <a:t>línea</a:t>
              </a:r>
              <a:endParaRPr lang="es-ES" sz="3600" b="1" dirty="0">
                <a:latin typeface="+mj-lt"/>
              </a:endParaRPr>
            </a:p>
          </p:txBody>
        </p:sp>
      </p:grpSp>
      <p:grpSp>
        <p:nvGrpSpPr>
          <p:cNvPr id="54" name="Group 53">
            <a:extLst>
              <a:ext uri="{FF2B5EF4-FFF2-40B4-BE49-F238E27FC236}">
                <a16:creationId xmlns:a16="http://schemas.microsoft.com/office/drawing/2014/main" id="{FE3DF9CF-06DF-41B3-BF33-9C6EC4DF5561}"/>
              </a:ext>
            </a:extLst>
          </p:cNvPr>
          <p:cNvGrpSpPr/>
          <p:nvPr/>
        </p:nvGrpSpPr>
        <p:grpSpPr>
          <a:xfrm>
            <a:off x="4010758" y="4655615"/>
            <a:ext cx="6501559" cy="646330"/>
            <a:chOff x="6156878" y="1185457"/>
            <a:chExt cx="7418673" cy="807565"/>
          </a:xfrm>
        </p:grpSpPr>
        <p:sp>
          <p:nvSpPr>
            <p:cNvPr id="55" name="Oval 54">
              <a:extLst>
                <a:ext uri="{FF2B5EF4-FFF2-40B4-BE49-F238E27FC236}">
                  <a16:creationId xmlns:a16="http://schemas.microsoft.com/office/drawing/2014/main" id="{0E18356C-0A74-4070-8A6B-FA98F891B786}"/>
                </a:ext>
              </a:extLst>
            </p:cNvPr>
            <p:cNvSpPr/>
            <p:nvPr/>
          </p:nvSpPr>
          <p:spPr>
            <a:xfrm>
              <a:off x="6156878" y="1297720"/>
              <a:ext cx="601756" cy="584775"/>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rgbClr val="002776"/>
                  </a:solidFill>
                  <a:latin typeface="Arial Black" panose="020B0A04020102020204" pitchFamily="34" charset="0"/>
                </a:rPr>
                <a:t>6</a:t>
              </a:r>
            </a:p>
          </p:txBody>
        </p:sp>
        <p:sp>
          <p:nvSpPr>
            <p:cNvPr id="56" name="Rectangle 55">
              <a:extLst>
                <a:ext uri="{FF2B5EF4-FFF2-40B4-BE49-F238E27FC236}">
                  <a16:creationId xmlns:a16="http://schemas.microsoft.com/office/drawing/2014/main" id="{21296A06-3556-4979-BE63-5F1B184B9240}"/>
                </a:ext>
              </a:extLst>
            </p:cNvPr>
            <p:cNvSpPr/>
            <p:nvPr/>
          </p:nvSpPr>
          <p:spPr>
            <a:xfrm>
              <a:off x="6882513" y="1185457"/>
              <a:ext cx="6693038" cy="807565"/>
            </a:xfrm>
            <a:prstGeom prst="rect">
              <a:avLst/>
            </a:prstGeom>
          </p:spPr>
          <p:txBody>
            <a:bodyPr wrap="square">
              <a:spAutoFit/>
            </a:bodyPr>
            <a:lstStyle/>
            <a:p>
              <a:r>
                <a:rPr lang="en-US" sz="3600" b="1" dirty="0" err="1"/>
                <a:t>Colaborac</a:t>
              </a:r>
              <a:r>
                <a:rPr lang="es-ES" sz="3600" b="1" dirty="0" err="1"/>
                <a:t>ión</a:t>
              </a:r>
              <a:r>
                <a:rPr lang="en-US" sz="3600" b="1" dirty="0"/>
                <a:t> entre pares</a:t>
              </a:r>
            </a:p>
          </p:txBody>
        </p:sp>
      </p:grpSp>
      <p:grpSp>
        <p:nvGrpSpPr>
          <p:cNvPr id="57" name="Group 56">
            <a:extLst>
              <a:ext uri="{FF2B5EF4-FFF2-40B4-BE49-F238E27FC236}">
                <a16:creationId xmlns:a16="http://schemas.microsoft.com/office/drawing/2014/main" id="{B6FD86B6-C1BA-4E5A-83C9-5C0CB1CFC00F}"/>
              </a:ext>
            </a:extLst>
          </p:cNvPr>
          <p:cNvGrpSpPr/>
          <p:nvPr/>
        </p:nvGrpSpPr>
        <p:grpSpPr>
          <a:xfrm>
            <a:off x="4010758" y="5463209"/>
            <a:ext cx="7741270" cy="646331"/>
            <a:chOff x="5903466" y="887979"/>
            <a:chExt cx="12897036" cy="1218564"/>
          </a:xfrm>
        </p:grpSpPr>
        <p:sp>
          <p:nvSpPr>
            <p:cNvPr id="58" name="Oval 57">
              <a:extLst>
                <a:ext uri="{FF2B5EF4-FFF2-40B4-BE49-F238E27FC236}">
                  <a16:creationId xmlns:a16="http://schemas.microsoft.com/office/drawing/2014/main" id="{F7741107-C15C-4C5C-8630-71171BB8E472}"/>
                </a:ext>
              </a:extLst>
            </p:cNvPr>
            <p:cNvSpPr/>
            <p:nvPr/>
          </p:nvSpPr>
          <p:spPr>
            <a:xfrm>
              <a:off x="5903466" y="1064192"/>
              <a:ext cx="922061" cy="882386"/>
            </a:xfrm>
            <a:prstGeom prst="ellipse">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rgbClr val="002776"/>
                  </a:solidFill>
                  <a:latin typeface="Arial Black" panose="020B0A04020102020204" pitchFamily="34" charset="0"/>
                </a:rPr>
                <a:t>7</a:t>
              </a:r>
            </a:p>
          </p:txBody>
        </p:sp>
        <p:sp>
          <p:nvSpPr>
            <p:cNvPr id="59" name="Rectangle 58">
              <a:extLst>
                <a:ext uri="{FF2B5EF4-FFF2-40B4-BE49-F238E27FC236}">
                  <a16:creationId xmlns:a16="http://schemas.microsoft.com/office/drawing/2014/main" id="{888E2D50-A536-43C8-8287-76F0CD5B7223}"/>
                </a:ext>
              </a:extLst>
            </p:cNvPr>
            <p:cNvSpPr/>
            <p:nvPr/>
          </p:nvSpPr>
          <p:spPr>
            <a:xfrm>
              <a:off x="6975042" y="887979"/>
              <a:ext cx="11825460" cy="1218564"/>
            </a:xfrm>
            <a:prstGeom prst="rect">
              <a:avLst/>
            </a:prstGeom>
          </p:spPr>
          <p:txBody>
            <a:bodyPr wrap="square">
              <a:spAutoFit/>
            </a:bodyPr>
            <a:lstStyle/>
            <a:p>
              <a:r>
                <a:rPr lang="es-ES" sz="3600" b="1" dirty="0"/>
                <a:t>C</a:t>
              </a:r>
              <a:r>
                <a:rPr lang="en-US" sz="3600" b="1" dirty="0" err="1"/>
                <a:t>ultura</a:t>
              </a:r>
              <a:r>
                <a:rPr lang="en-US" sz="3600" b="1" dirty="0"/>
                <a:t> </a:t>
              </a:r>
              <a:r>
                <a:rPr lang="en-US" sz="3600" b="1" dirty="0" err="1"/>
                <a:t>proactiva</a:t>
              </a:r>
              <a:endParaRPr lang="en-US" sz="3600" b="1" dirty="0"/>
            </a:p>
          </p:txBody>
        </p:sp>
      </p:grpSp>
      <p:sp>
        <p:nvSpPr>
          <p:cNvPr id="35" name="Title 1">
            <a:extLst>
              <a:ext uri="{FF2B5EF4-FFF2-40B4-BE49-F238E27FC236}">
                <a16:creationId xmlns:a16="http://schemas.microsoft.com/office/drawing/2014/main" id="{69BE8B32-420E-4CA0-B3B2-067E41447998}"/>
              </a:ext>
            </a:extLst>
          </p:cNvPr>
          <p:cNvSpPr>
            <a:spLocks noGrp="1"/>
          </p:cNvSpPr>
          <p:nvPr>
            <p:ph type="title"/>
          </p:nvPr>
        </p:nvSpPr>
        <p:spPr>
          <a:xfrm>
            <a:off x="261340" y="581350"/>
            <a:ext cx="2947482" cy="5383110"/>
          </a:xfrm>
        </p:spPr>
        <p:txBody>
          <a:bodyPr anchor="ctr">
            <a:normAutofit/>
          </a:bodyPr>
          <a:lstStyle/>
          <a:p>
            <a:r>
              <a:rPr lang="en-US" sz="3200" b="1" dirty="0" err="1">
                <a:latin typeface="+mn-lt"/>
              </a:rPr>
              <a:t>Pasos</a:t>
            </a:r>
            <a:r>
              <a:rPr lang="en-US" sz="3200" b="1" dirty="0">
                <a:latin typeface="+mn-lt"/>
              </a:rPr>
              <a:t> para </a:t>
            </a:r>
            <a:r>
              <a:rPr lang="en-US" sz="3200" b="1" dirty="0" err="1">
                <a:latin typeface="+mn-lt"/>
              </a:rPr>
              <a:t>sobrellevar</a:t>
            </a:r>
            <a:br>
              <a:rPr lang="en-US" sz="3200" b="1" dirty="0">
                <a:latin typeface="+mn-lt"/>
              </a:rPr>
            </a:br>
            <a:r>
              <a:rPr lang="en-US" sz="3200" b="1" dirty="0">
                <a:latin typeface="+mn-lt"/>
              </a:rPr>
              <a:t>la Crisis</a:t>
            </a:r>
            <a:br>
              <a:rPr lang="en-US" sz="3200" b="1" dirty="0">
                <a:latin typeface="+mn-lt"/>
              </a:rPr>
            </a:br>
            <a:br>
              <a:rPr lang="en-US" sz="3200" b="1" dirty="0">
                <a:latin typeface="+mn-lt"/>
              </a:rPr>
            </a:br>
            <a:r>
              <a:rPr lang="en-US" sz="8800" b="1" dirty="0">
                <a:latin typeface="+mn-lt"/>
              </a:rPr>
              <a:t>7 Cs</a:t>
            </a:r>
          </a:p>
        </p:txBody>
      </p:sp>
    </p:spTree>
    <p:extLst>
      <p:ext uri="{BB962C8B-B14F-4D97-AF65-F5344CB8AC3E}">
        <p14:creationId xmlns:p14="http://schemas.microsoft.com/office/powerpoint/2010/main" val="95002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left)">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97BC8F-D751-4AC3-A766-750495A5B2A5}"/>
              </a:ext>
            </a:extLst>
          </p:cNvPr>
          <p:cNvSpPr/>
          <p:nvPr/>
        </p:nvSpPr>
        <p:spPr>
          <a:xfrm>
            <a:off x="3442915" y="1898963"/>
            <a:ext cx="8380675" cy="3200876"/>
          </a:xfrm>
          <a:prstGeom prst="rect">
            <a:avLst/>
          </a:prstGeom>
        </p:spPr>
        <p:txBody>
          <a:bodyPr wrap="square">
            <a:spAutoFit/>
          </a:bodyPr>
          <a:lstStyle/>
          <a:p>
            <a:pPr>
              <a:spcBef>
                <a:spcPts val="1200"/>
              </a:spcBef>
              <a:spcAft>
                <a:spcPts val="1200"/>
              </a:spcAft>
            </a:pPr>
            <a:r>
              <a:rPr lang="es-ES" sz="5400" b="1" dirty="0">
                <a:solidFill>
                  <a:srgbClr val="009C3B"/>
                </a:solidFill>
                <a:latin typeface="+mj-lt"/>
              </a:rPr>
              <a:t>"Y nunca olvide,             </a:t>
            </a:r>
          </a:p>
          <a:p>
            <a:pPr>
              <a:spcBef>
                <a:spcPts val="1200"/>
              </a:spcBef>
              <a:spcAft>
                <a:spcPts val="1200"/>
              </a:spcAft>
            </a:pPr>
            <a:r>
              <a:rPr lang="es-ES" altLang="en-US" sz="5400" b="1" dirty="0">
                <a:solidFill>
                  <a:srgbClr val="009C3B"/>
                </a:solidFill>
                <a:latin typeface="+mj-lt"/>
              </a:rPr>
              <a:t>  </a:t>
            </a:r>
            <a:r>
              <a:rPr lang="es-ES" altLang="en-US" sz="5400" b="1" dirty="0">
                <a:solidFill>
                  <a:srgbClr val="009C3B"/>
                </a:solidFill>
              </a:rPr>
              <a:t>pase lo que pase</a:t>
            </a:r>
            <a:r>
              <a:rPr lang="es-ES" sz="5400" b="1" dirty="0">
                <a:solidFill>
                  <a:srgbClr val="009C3B"/>
                </a:solidFill>
                <a:latin typeface="+mj-lt"/>
              </a:rPr>
              <a:t>,        </a:t>
            </a:r>
          </a:p>
          <a:p>
            <a:pPr>
              <a:spcBef>
                <a:spcPts val="1200"/>
              </a:spcBef>
              <a:spcAft>
                <a:spcPts val="1200"/>
              </a:spcAft>
            </a:pPr>
            <a:r>
              <a:rPr lang="es-ES" sz="5400" b="1" dirty="0">
                <a:solidFill>
                  <a:srgbClr val="009C3B"/>
                </a:solidFill>
                <a:latin typeface="+mj-lt"/>
              </a:rPr>
              <a:t>  enseña a los estudiantes.”</a:t>
            </a:r>
            <a:endParaRPr lang="en-US" sz="5400" dirty="0">
              <a:solidFill>
                <a:srgbClr val="009C3B"/>
              </a:solidFill>
            </a:endParaRPr>
          </a:p>
        </p:txBody>
      </p:sp>
      <p:sp>
        <p:nvSpPr>
          <p:cNvPr id="6" name="Title 1">
            <a:extLst>
              <a:ext uri="{FF2B5EF4-FFF2-40B4-BE49-F238E27FC236}">
                <a16:creationId xmlns:a16="http://schemas.microsoft.com/office/drawing/2014/main" id="{2C556320-C65F-41BD-A2FB-E40EB8A8C9BC}"/>
              </a:ext>
            </a:extLst>
          </p:cNvPr>
          <p:cNvSpPr>
            <a:spLocks noGrp="1"/>
          </p:cNvSpPr>
          <p:nvPr>
            <p:ph type="title"/>
          </p:nvPr>
        </p:nvSpPr>
        <p:spPr>
          <a:xfrm>
            <a:off x="261340" y="581350"/>
            <a:ext cx="2947482" cy="5383110"/>
          </a:xfrm>
        </p:spPr>
        <p:txBody>
          <a:bodyPr anchor="ctr">
            <a:normAutofit/>
          </a:bodyPr>
          <a:lstStyle/>
          <a:p>
            <a:r>
              <a:rPr lang="en-US" sz="3200" b="1" dirty="0" err="1">
                <a:latin typeface="+mn-lt"/>
              </a:rPr>
              <a:t>Pasos</a:t>
            </a:r>
            <a:r>
              <a:rPr lang="en-US" sz="3200" b="1" dirty="0">
                <a:latin typeface="+mn-lt"/>
              </a:rPr>
              <a:t> para </a:t>
            </a:r>
            <a:r>
              <a:rPr lang="en-US" sz="3200" b="1" dirty="0" err="1">
                <a:latin typeface="+mn-lt"/>
              </a:rPr>
              <a:t>sobrellevar</a:t>
            </a:r>
            <a:br>
              <a:rPr lang="en-US" sz="3200" b="1" dirty="0">
                <a:latin typeface="+mn-lt"/>
              </a:rPr>
            </a:br>
            <a:r>
              <a:rPr lang="en-US" sz="3200" b="1" dirty="0">
                <a:latin typeface="+mn-lt"/>
              </a:rPr>
              <a:t>la Crisis</a:t>
            </a:r>
            <a:br>
              <a:rPr lang="en-US" sz="3200" b="1" dirty="0">
                <a:latin typeface="+mn-lt"/>
              </a:rPr>
            </a:br>
            <a:br>
              <a:rPr lang="en-US" sz="3200" b="1" dirty="0">
                <a:latin typeface="+mn-lt"/>
              </a:rPr>
            </a:br>
            <a:r>
              <a:rPr lang="en-US" sz="8800" b="1" dirty="0">
                <a:latin typeface="+mn-lt"/>
              </a:rPr>
              <a:t>7 Cs</a:t>
            </a:r>
          </a:p>
        </p:txBody>
      </p:sp>
    </p:spTree>
    <p:extLst>
      <p:ext uri="{BB962C8B-B14F-4D97-AF65-F5344CB8AC3E}">
        <p14:creationId xmlns:p14="http://schemas.microsoft.com/office/powerpoint/2010/main" val="1394530922"/>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22224</TotalTime>
  <Words>770</Words>
  <Application>Microsoft Office PowerPoint</Application>
  <PresentationFormat>Widescreen</PresentationFormat>
  <Paragraphs>209</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Calibri</vt:lpstr>
      <vt:lpstr>Corbel</vt:lpstr>
      <vt:lpstr>inherit</vt:lpstr>
      <vt:lpstr>Wingdings</vt:lpstr>
      <vt:lpstr>Wingdings 2</vt:lpstr>
      <vt:lpstr>Frame</vt:lpstr>
      <vt:lpstr>PowerPoint Presentation</vt:lpstr>
      <vt:lpstr>PowerPoint Presentation</vt:lpstr>
      <vt:lpstr>PowerPoint Presentation</vt:lpstr>
      <vt:lpstr>La Crisis COVID19     Recomendaciones para el éxito  de su curso  este semestre.</vt:lpstr>
      <vt:lpstr>La Crisis COVID19     Recomendaciones para el éxito  de su curso  este semestre.</vt:lpstr>
      <vt:lpstr>Pasos para sobrellevar la Crisis  7 Cs</vt:lpstr>
      <vt:lpstr>Pasos para sobrellevar la Crisis  7 Cs</vt:lpstr>
      <vt:lpstr>Pasos para sobrellevar la Crisis  7 Cs</vt:lpstr>
      <vt:lpstr>Pasos para sobrellevar la Crisis  7 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Design Institute</dc:title>
  <dc:creator>Joel Dupuis</dc:creator>
  <cp:lastModifiedBy>Dale Johnson</cp:lastModifiedBy>
  <cp:revision>860</cp:revision>
  <cp:lastPrinted>2019-11-26T23:23:33Z</cp:lastPrinted>
  <dcterms:created xsi:type="dcterms:W3CDTF">2019-10-16T21:46:54Z</dcterms:created>
  <dcterms:modified xsi:type="dcterms:W3CDTF">2020-04-01T23:07:32Z</dcterms:modified>
</cp:coreProperties>
</file>